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14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034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hyperlink" Target="https://www.hostinger.com/tutorials/what-is-javascript" TargetMode="External"/><Relationship Id="rId3" Type="http://schemas.openxmlformats.org/officeDocument/2006/relationships/hyperlink" Target="https://euprava.gov.rs/" TargetMode="External"/><Relationship Id="rId7" Type="http://schemas.openxmlformats.org/officeDocument/2006/relationships/hyperlink" Target="https://www.w3schools.com/cs/index.php"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java.com/en/download/help/whatis_java.html" TargetMode="External"/><Relationship Id="rId5" Type="http://schemas.openxmlformats.org/officeDocument/2006/relationships/hyperlink" Target="https://www.ite.gov.rs/" TargetMode="External"/><Relationship Id="rId10" Type="http://schemas.openxmlformats.org/officeDocument/2006/relationships/hyperlink" Target="https://docs.oracle.com/en/database/oracle/oracle-database/12.2/cncpt/introduction-to-oracle-database.html" TargetMode="External"/><Relationship Id="rId4" Type="http://schemas.openxmlformats.org/officeDocument/2006/relationships/hyperlink" Target="https://euprava.gov.rs/zivotna-oblast/17?active-tab=0" TargetMode="External"/><Relationship Id="rId9" Type="http://schemas.openxmlformats.org/officeDocument/2006/relationships/hyperlink" Target="https://www.w3schools.com/whatis/whatis_react.as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ite.gov.r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793790" y="1777127"/>
            <a:ext cx="9385221" cy="362903"/>
          </a:xfrm>
          <a:prstGeom prst="rect">
            <a:avLst/>
          </a:prstGeom>
          <a:noFill/>
          <a:ln/>
        </p:spPr>
        <p:txBody>
          <a:bodyPr wrap="none" rtlCol="0" anchor="t"/>
          <a:lstStyle/>
          <a:p>
            <a:pPr marL="0" indent="0">
              <a:lnSpc>
                <a:spcPts val="2858"/>
              </a:lnSpc>
              <a:buNone/>
            </a:pPr>
            <a:endParaRPr lang="en-US" sz="1786" dirty="0"/>
          </a:p>
        </p:txBody>
      </p:sp>
      <p:sp>
        <p:nvSpPr>
          <p:cNvPr id="6" name="Text 3"/>
          <p:cNvSpPr/>
          <p:nvPr/>
        </p:nvSpPr>
        <p:spPr>
          <a:xfrm>
            <a:off x="793790" y="2366843"/>
            <a:ext cx="9385221" cy="2934653"/>
          </a:xfrm>
          <a:prstGeom prst="rect">
            <a:avLst/>
          </a:prstGeom>
          <a:noFill/>
          <a:ln/>
        </p:spPr>
        <p:txBody>
          <a:bodyPr wrap="square" rtlCol="0" anchor="t"/>
          <a:lstStyle/>
          <a:p>
            <a:pPr marL="0" indent="0">
              <a:lnSpc>
                <a:spcPts val="7702"/>
              </a:lnSpc>
              <a:buNone/>
            </a:pPr>
            <a:r>
              <a:rPr lang="en-US" sz="6162" b="1" dirty="0">
                <a:solidFill>
                  <a:srgbClr val="484237"/>
                </a:solidFill>
                <a:latin typeface="Gelasio" pitchFamily="34" charset="0"/>
                <a:ea typeface="Gelasio" pitchFamily="34" charset="-122"/>
                <a:cs typeface="Gelasio" pitchFamily="34" charset="-120"/>
              </a:rPr>
              <a:t>Web aplikacija za simulaciju eUprave u zdravstvu</a:t>
            </a:r>
            <a:endParaRPr lang="en-US" sz="6162" dirty="0"/>
          </a:p>
        </p:txBody>
      </p:sp>
      <p:sp>
        <p:nvSpPr>
          <p:cNvPr id="7" name="Text 4"/>
          <p:cNvSpPr/>
          <p:nvPr/>
        </p:nvSpPr>
        <p:spPr>
          <a:xfrm>
            <a:off x="793790" y="5641658"/>
            <a:ext cx="9385221" cy="362903"/>
          </a:xfrm>
          <a:prstGeom prst="rect">
            <a:avLst/>
          </a:prstGeom>
          <a:noFill/>
          <a:ln/>
        </p:spPr>
        <p:txBody>
          <a:bodyPr wrap="none" rtlCol="0" anchor="t"/>
          <a:lstStyle/>
          <a:p>
            <a:pPr marL="0" indent="0">
              <a:lnSpc>
                <a:spcPts val="2858"/>
              </a:lnSpc>
              <a:buNone/>
            </a:pPr>
            <a:endParaRPr lang="en-US" sz="1786" dirty="0"/>
          </a:p>
        </p:txBody>
      </p:sp>
      <p:sp>
        <p:nvSpPr>
          <p:cNvPr id="9" name="Text 6"/>
          <p:cNvSpPr/>
          <p:nvPr/>
        </p:nvSpPr>
        <p:spPr>
          <a:xfrm>
            <a:off x="911423" y="6409253"/>
            <a:ext cx="127516" cy="97512"/>
          </a:xfrm>
          <a:prstGeom prst="rect">
            <a:avLst/>
          </a:prstGeom>
          <a:noFill/>
          <a:ln/>
        </p:spPr>
        <p:txBody>
          <a:bodyPr wrap="none" rtlCol="0" anchor="t"/>
          <a:lstStyle/>
          <a:p>
            <a:pPr marL="0" indent="0" algn="ctr">
              <a:lnSpc>
                <a:spcPts val="768"/>
              </a:lnSpc>
              <a:buNone/>
            </a:pPr>
            <a:r>
              <a:rPr lang="en-US" sz="768" dirty="0">
                <a:solidFill>
                  <a:srgbClr val="FFFFFF"/>
                </a:solidFill>
                <a:latin typeface="Gelasio" pitchFamily="34" charset="0"/>
                <a:ea typeface="Gelasio" pitchFamily="34" charset="-122"/>
                <a:cs typeface="Gelasio" pitchFamily="34" charset="-120"/>
              </a:rPr>
              <a:t>AL</a:t>
            </a:r>
            <a:endParaRPr lang="en-US" sz="768" dirty="0"/>
          </a:p>
        </p:txBody>
      </p:sp>
      <p:sp>
        <p:nvSpPr>
          <p:cNvPr id="10" name="Text 7"/>
          <p:cNvSpPr/>
          <p:nvPr/>
        </p:nvSpPr>
        <p:spPr>
          <a:xfrm>
            <a:off x="911424" y="6259711"/>
            <a:ext cx="3197900" cy="396835"/>
          </a:xfrm>
          <a:prstGeom prst="rect">
            <a:avLst/>
          </a:prstGeom>
          <a:noFill/>
          <a:ln/>
        </p:spPr>
        <p:txBody>
          <a:bodyPr wrap="none" rtlCol="0" anchor="t"/>
          <a:lstStyle/>
          <a:p>
            <a:pPr marL="0" indent="0" algn="l">
              <a:lnSpc>
                <a:spcPts val="3126"/>
              </a:lnSpc>
              <a:buNone/>
            </a:pPr>
            <a:r>
              <a:rPr lang="en-US" sz="2233" b="1" dirty="0">
                <a:solidFill>
                  <a:srgbClr val="746558"/>
                </a:solidFill>
                <a:latin typeface="Gelasio" pitchFamily="34" charset="0"/>
                <a:ea typeface="Gelasio" pitchFamily="34" charset="-122"/>
                <a:cs typeface="Gelasio" pitchFamily="34" charset="-120"/>
              </a:rPr>
              <a:t>by </a:t>
            </a:r>
            <a:r>
              <a:rPr lang="en-US" sz="2233" b="1" dirty="0" err="1">
                <a:solidFill>
                  <a:srgbClr val="746558"/>
                </a:solidFill>
                <a:latin typeface="Gelasio" pitchFamily="34" charset="0"/>
                <a:ea typeface="Gelasio" pitchFamily="34" charset="-122"/>
                <a:cs typeface="Gelasio" pitchFamily="34" charset="-120"/>
              </a:rPr>
              <a:t>Andjela</a:t>
            </a:r>
            <a:r>
              <a:rPr lang="en-US" sz="2233" b="1" dirty="0">
                <a:solidFill>
                  <a:srgbClr val="746558"/>
                </a:solidFill>
                <a:latin typeface="Gelasio" pitchFamily="34" charset="0"/>
                <a:ea typeface="Gelasio" pitchFamily="34" charset="-122"/>
                <a:cs typeface="Gelasio" pitchFamily="34" charset="-120"/>
              </a:rPr>
              <a:t> </a:t>
            </a:r>
            <a:r>
              <a:rPr lang="en-US" sz="2233" b="1" dirty="0" err="1">
                <a:solidFill>
                  <a:srgbClr val="746558"/>
                </a:solidFill>
                <a:latin typeface="Gelasio" pitchFamily="34" charset="0"/>
                <a:ea typeface="Gelasio" pitchFamily="34" charset="-122"/>
                <a:cs typeface="Gelasio" pitchFamily="34" charset="-120"/>
              </a:rPr>
              <a:t>Lozanov</a:t>
            </a:r>
            <a:endParaRPr lang="en-US" sz="22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72358" y="782598"/>
            <a:ext cx="9623465" cy="689610"/>
          </a:xfrm>
          <a:prstGeom prst="rect">
            <a:avLst/>
          </a:prstGeom>
          <a:noFill/>
          <a:ln/>
        </p:spPr>
        <p:txBody>
          <a:bodyPr wrap="none" rtlCol="0" anchor="t"/>
          <a:lstStyle/>
          <a:p>
            <a:pPr marL="0" indent="0">
              <a:lnSpc>
                <a:spcPts val="5431"/>
              </a:lnSpc>
              <a:buNone/>
            </a:pPr>
            <a:r>
              <a:rPr lang="en-US" sz="4344" b="1" dirty="0">
                <a:solidFill>
                  <a:srgbClr val="484237"/>
                </a:solidFill>
                <a:latin typeface="Gelasio" pitchFamily="34" charset="0"/>
                <a:ea typeface="Gelasio" pitchFamily="34" charset="-122"/>
                <a:cs typeface="Gelasio" pitchFamily="34" charset="-120"/>
              </a:rPr>
              <a:t>Specifikacija funkcionalnih zahteva</a:t>
            </a:r>
            <a:endParaRPr lang="en-US" sz="4344" dirty="0"/>
          </a:p>
        </p:txBody>
      </p:sp>
      <p:sp>
        <p:nvSpPr>
          <p:cNvPr id="5" name="Text 3"/>
          <p:cNvSpPr/>
          <p:nvPr/>
        </p:nvSpPr>
        <p:spPr>
          <a:xfrm>
            <a:off x="772358" y="1913572"/>
            <a:ext cx="13085683" cy="1059418"/>
          </a:xfrm>
          <a:prstGeom prst="rect">
            <a:avLst/>
          </a:prstGeom>
          <a:noFill/>
          <a:ln/>
        </p:spPr>
        <p:txBody>
          <a:bodyPr wrap="square" rtlCol="0" anchor="t"/>
          <a:lstStyle/>
          <a:p>
            <a:pPr marL="0" indent="0">
              <a:lnSpc>
                <a:spcPts val="2780"/>
              </a:lnSpc>
              <a:buNone/>
            </a:pPr>
            <a:r>
              <a:rPr lang="en-US" sz="1738" dirty="0">
                <a:solidFill>
                  <a:srgbClr val="746558"/>
                </a:solidFill>
                <a:latin typeface="Gelasio" pitchFamily="34" charset="0"/>
                <a:ea typeface="Gelasio" pitchFamily="34" charset="-122"/>
                <a:cs typeface="Gelasio" pitchFamily="34" charset="-120"/>
              </a:rPr>
              <a:t>U ovom odeljku su opisani funkcionalni zahtevi koje je potrebno da ispunjava softversko rešenje za upravljanje zdravstvenim uslugama.Funkcionalni zahtevi ovog softverskog rešenja su predstavljeni UML dijagramom slučajeva korišćenja, kao što je prikazano na slici 2 (svaki slučaj korišćenja je opisan).</a:t>
            </a:r>
            <a:endParaRPr lang="en-US" sz="1738" dirty="0"/>
          </a:p>
        </p:txBody>
      </p:sp>
      <p:sp>
        <p:nvSpPr>
          <p:cNvPr id="6" name="Text 4"/>
          <p:cNvSpPr/>
          <p:nvPr/>
        </p:nvSpPr>
        <p:spPr>
          <a:xfrm>
            <a:off x="1125379" y="3221236"/>
            <a:ext cx="12732663" cy="353139"/>
          </a:xfrm>
          <a:prstGeom prst="rect">
            <a:avLst/>
          </a:prstGeom>
          <a:noFill/>
          <a:ln/>
        </p:spPr>
        <p:txBody>
          <a:bodyPr wrap="none" rtlCol="0" anchor="t"/>
          <a:lstStyle/>
          <a:p>
            <a:pPr marL="342900" indent="-342900" algn="l">
              <a:lnSpc>
                <a:spcPts val="2780"/>
              </a:lnSpc>
              <a:buSzPct val="100000"/>
              <a:buFont typeface="+mj-lt"/>
              <a:buAutoNum type="arabicPeriod"/>
            </a:pPr>
            <a:r>
              <a:rPr lang="en-US" sz="1738" b="1" dirty="0">
                <a:solidFill>
                  <a:srgbClr val="746558"/>
                </a:solidFill>
                <a:latin typeface="Gelasio" pitchFamily="34" charset="0"/>
                <a:ea typeface="Gelasio" pitchFamily="34" charset="-122"/>
                <a:cs typeface="Gelasio" pitchFamily="34" charset="-120"/>
              </a:rPr>
              <a:t>Održavanje liste termina pregleda</a:t>
            </a:r>
            <a:r>
              <a:rPr lang="en-US" sz="1738" dirty="0">
                <a:solidFill>
                  <a:srgbClr val="746558"/>
                </a:solidFill>
                <a:latin typeface="Gelasio" pitchFamily="34" charset="0"/>
                <a:ea typeface="Gelasio" pitchFamily="34" charset="-122"/>
                <a:cs typeface="Gelasio" pitchFamily="34" charset="-120"/>
              </a:rPr>
              <a:t>:</a:t>
            </a:r>
            <a:endParaRPr lang="en-US" sz="1738" dirty="0"/>
          </a:p>
        </p:txBody>
      </p:sp>
      <p:sp>
        <p:nvSpPr>
          <p:cNvPr id="7" name="Text 5"/>
          <p:cNvSpPr/>
          <p:nvPr/>
        </p:nvSpPr>
        <p:spPr>
          <a:xfrm>
            <a:off x="1478518" y="3651528"/>
            <a:ext cx="12379523" cy="353139"/>
          </a:xfrm>
          <a:prstGeom prst="rect">
            <a:avLst/>
          </a:prstGeom>
          <a:noFill/>
          <a:ln/>
        </p:spPr>
        <p:txBody>
          <a:bodyPr wrap="none" rtlCol="0" anchor="t"/>
          <a:lstStyle/>
          <a:p>
            <a:pPr marL="685800" lvl="1" indent="-342900" algn="l">
              <a:lnSpc>
                <a:spcPts val="2780"/>
              </a:lnSpc>
              <a:buSzPct val="100000"/>
              <a:buChar char="•"/>
            </a:pPr>
            <a:r>
              <a:rPr lang="en-US" sz="1738" dirty="0">
                <a:solidFill>
                  <a:srgbClr val="746558"/>
                </a:solidFill>
                <a:latin typeface="Gelasio" pitchFamily="34" charset="0"/>
                <a:ea typeface="Gelasio" pitchFamily="34" charset="-122"/>
                <a:cs typeface="Gelasio" pitchFamily="34" charset="-120"/>
              </a:rPr>
              <a:t>Sistem mora omogućiti doktorima da dodaju, ažuriraju i brišu termine pregleda.</a:t>
            </a:r>
            <a:endParaRPr lang="en-US" sz="1738" dirty="0"/>
          </a:p>
        </p:txBody>
      </p:sp>
      <p:sp>
        <p:nvSpPr>
          <p:cNvPr id="8" name="Text 6"/>
          <p:cNvSpPr/>
          <p:nvPr/>
        </p:nvSpPr>
        <p:spPr>
          <a:xfrm>
            <a:off x="1125379" y="4081820"/>
            <a:ext cx="12732663" cy="353139"/>
          </a:xfrm>
          <a:prstGeom prst="rect">
            <a:avLst/>
          </a:prstGeom>
          <a:noFill/>
          <a:ln/>
        </p:spPr>
        <p:txBody>
          <a:bodyPr wrap="none" rtlCol="0" anchor="t"/>
          <a:lstStyle/>
          <a:p>
            <a:pPr marL="342900" indent="-342900" algn="l">
              <a:lnSpc>
                <a:spcPts val="2780"/>
              </a:lnSpc>
              <a:buSzPct val="100000"/>
              <a:buFont typeface="+mj-lt"/>
              <a:buAutoNum type="arabicPeriod" startAt="2"/>
            </a:pPr>
            <a:r>
              <a:rPr lang="en-US" sz="1738" b="1" dirty="0">
                <a:solidFill>
                  <a:srgbClr val="746558"/>
                </a:solidFill>
                <a:latin typeface="Gelasio" pitchFamily="34" charset="0"/>
                <a:ea typeface="Gelasio" pitchFamily="34" charset="-122"/>
                <a:cs typeface="Gelasio" pitchFamily="34" charset="-120"/>
              </a:rPr>
              <a:t>Zakazivanje i otkazivanje pregleda</a:t>
            </a:r>
            <a:r>
              <a:rPr lang="en-US" sz="1738" dirty="0">
                <a:solidFill>
                  <a:srgbClr val="746558"/>
                </a:solidFill>
                <a:latin typeface="Gelasio" pitchFamily="34" charset="0"/>
                <a:ea typeface="Gelasio" pitchFamily="34" charset="-122"/>
                <a:cs typeface="Gelasio" pitchFamily="34" charset="-120"/>
              </a:rPr>
              <a:t>:</a:t>
            </a:r>
            <a:endParaRPr lang="en-US" sz="1738" dirty="0"/>
          </a:p>
        </p:txBody>
      </p:sp>
      <p:sp>
        <p:nvSpPr>
          <p:cNvPr id="9" name="Text 7"/>
          <p:cNvSpPr/>
          <p:nvPr/>
        </p:nvSpPr>
        <p:spPr>
          <a:xfrm>
            <a:off x="1478518" y="4512112"/>
            <a:ext cx="12379523" cy="353139"/>
          </a:xfrm>
          <a:prstGeom prst="rect">
            <a:avLst/>
          </a:prstGeom>
          <a:noFill/>
          <a:ln/>
        </p:spPr>
        <p:txBody>
          <a:bodyPr wrap="none" rtlCol="0" anchor="t"/>
          <a:lstStyle/>
          <a:p>
            <a:pPr marL="685800" lvl="1" indent="-342900" algn="l">
              <a:lnSpc>
                <a:spcPts val="2780"/>
              </a:lnSpc>
              <a:buSzPct val="100000"/>
              <a:buChar char="•"/>
            </a:pPr>
            <a:r>
              <a:rPr lang="en-US" sz="1738" dirty="0">
                <a:solidFill>
                  <a:srgbClr val="746558"/>
                </a:solidFill>
                <a:latin typeface="Gelasio" pitchFamily="34" charset="0"/>
                <a:ea typeface="Gelasio" pitchFamily="34" charset="-122"/>
                <a:cs typeface="Gelasio" pitchFamily="34" charset="-120"/>
              </a:rPr>
              <a:t>Korisnici (pacijenti) mogu zakazati i otkazati preglede putem aplikacije.</a:t>
            </a:r>
            <a:endParaRPr lang="en-US" sz="1738" dirty="0"/>
          </a:p>
        </p:txBody>
      </p:sp>
      <p:sp>
        <p:nvSpPr>
          <p:cNvPr id="10" name="Text 8"/>
          <p:cNvSpPr/>
          <p:nvPr/>
        </p:nvSpPr>
        <p:spPr>
          <a:xfrm>
            <a:off x="1125379" y="4942403"/>
            <a:ext cx="12732663" cy="353139"/>
          </a:xfrm>
          <a:prstGeom prst="rect">
            <a:avLst/>
          </a:prstGeom>
          <a:noFill/>
          <a:ln/>
        </p:spPr>
        <p:txBody>
          <a:bodyPr wrap="none" rtlCol="0" anchor="t"/>
          <a:lstStyle/>
          <a:p>
            <a:pPr marL="342900" indent="-342900" algn="l">
              <a:lnSpc>
                <a:spcPts val="2780"/>
              </a:lnSpc>
              <a:buSzPct val="100000"/>
              <a:buFont typeface="+mj-lt"/>
              <a:buAutoNum type="arabicPeriod" startAt="3"/>
            </a:pPr>
            <a:r>
              <a:rPr lang="en-US" sz="1738" b="1" dirty="0">
                <a:solidFill>
                  <a:srgbClr val="746558"/>
                </a:solidFill>
                <a:latin typeface="Gelasio" pitchFamily="34" charset="0"/>
                <a:ea typeface="Gelasio" pitchFamily="34" charset="-122"/>
                <a:cs typeface="Gelasio" pitchFamily="34" charset="-120"/>
              </a:rPr>
              <a:t>Deljenje terapija sa službom ishrane</a:t>
            </a:r>
            <a:r>
              <a:rPr lang="en-US" sz="1738" dirty="0">
                <a:solidFill>
                  <a:srgbClr val="746558"/>
                </a:solidFill>
                <a:latin typeface="Gelasio" pitchFamily="34" charset="0"/>
                <a:ea typeface="Gelasio" pitchFamily="34" charset="-122"/>
                <a:cs typeface="Gelasio" pitchFamily="34" charset="-120"/>
              </a:rPr>
              <a:t>:</a:t>
            </a:r>
            <a:endParaRPr lang="en-US" sz="1738" dirty="0"/>
          </a:p>
        </p:txBody>
      </p:sp>
      <p:sp>
        <p:nvSpPr>
          <p:cNvPr id="11" name="Text 9"/>
          <p:cNvSpPr/>
          <p:nvPr/>
        </p:nvSpPr>
        <p:spPr>
          <a:xfrm>
            <a:off x="1478518" y="5372695"/>
            <a:ext cx="12379523" cy="353139"/>
          </a:xfrm>
          <a:prstGeom prst="rect">
            <a:avLst/>
          </a:prstGeom>
          <a:noFill/>
          <a:ln/>
        </p:spPr>
        <p:txBody>
          <a:bodyPr wrap="none" rtlCol="0" anchor="t"/>
          <a:lstStyle/>
          <a:p>
            <a:pPr marL="685800" lvl="1" indent="-342900" algn="l">
              <a:lnSpc>
                <a:spcPts val="2780"/>
              </a:lnSpc>
              <a:buSzPct val="100000"/>
              <a:buChar char="•"/>
            </a:pPr>
            <a:r>
              <a:rPr lang="en-US" sz="1738" dirty="0">
                <a:solidFill>
                  <a:srgbClr val="746558"/>
                </a:solidFill>
                <a:latin typeface="Gelasio" pitchFamily="34" charset="0"/>
                <a:ea typeface="Gelasio" pitchFamily="34" charset="-122"/>
                <a:cs typeface="Gelasio" pitchFamily="34" charset="-120"/>
              </a:rPr>
              <a:t>Sistem treba omogućiti doktorima da unesu terapije koje se dele sa službom ishrane radi prilagođavanja obroka pacijentima.</a:t>
            </a:r>
            <a:endParaRPr lang="en-US" sz="1738" dirty="0"/>
          </a:p>
        </p:txBody>
      </p:sp>
      <p:sp>
        <p:nvSpPr>
          <p:cNvPr id="12" name="Text 10"/>
          <p:cNvSpPr/>
          <p:nvPr/>
        </p:nvSpPr>
        <p:spPr>
          <a:xfrm>
            <a:off x="1125379" y="5802987"/>
            <a:ext cx="12732663" cy="353139"/>
          </a:xfrm>
          <a:prstGeom prst="rect">
            <a:avLst/>
          </a:prstGeom>
          <a:noFill/>
          <a:ln/>
        </p:spPr>
        <p:txBody>
          <a:bodyPr wrap="none" rtlCol="0" anchor="t"/>
          <a:lstStyle/>
          <a:p>
            <a:pPr marL="342900" indent="-342900" algn="l">
              <a:lnSpc>
                <a:spcPts val="2780"/>
              </a:lnSpc>
              <a:buSzPct val="100000"/>
              <a:buFont typeface="+mj-lt"/>
              <a:buAutoNum type="arabicPeriod" startAt="4"/>
            </a:pPr>
            <a:r>
              <a:rPr lang="en-US" sz="1738" b="1" dirty="0">
                <a:solidFill>
                  <a:srgbClr val="746558"/>
                </a:solidFill>
                <a:latin typeface="Gelasio" pitchFamily="34" charset="0"/>
                <a:ea typeface="Gelasio" pitchFamily="34" charset="-122"/>
                <a:cs typeface="Gelasio" pitchFamily="34" charset="-120"/>
              </a:rPr>
              <a:t>Zakazivanje sistematskih pregleda</a:t>
            </a:r>
            <a:r>
              <a:rPr lang="en-US" sz="1738" dirty="0">
                <a:solidFill>
                  <a:srgbClr val="746558"/>
                </a:solidFill>
                <a:latin typeface="Gelasio" pitchFamily="34" charset="0"/>
                <a:ea typeface="Gelasio" pitchFamily="34" charset="-122"/>
                <a:cs typeface="Gelasio" pitchFamily="34" charset="-120"/>
              </a:rPr>
              <a:t>:</a:t>
            </a:r>
            <a:endParaRPr lang="en-US" sz="1738" dirty="0"/>
          </a:p>
        </p:txBody>
      </p:sp>
      <p:sp>
        <p:nvSpPr>
          <p:cNvPr id="13" name="Text 11"/>
          <p:cNvSpPr/>
          <p:nvPr/>
        </p:nvSpPr>
        <p:spPr>
          <a:xfrm>
            <a:off x="1478518" y="6233279"/>
            <a:ext cx="12379523" cy="353139"/>
          </a:xfrm>
          <a:prstGeom prst="rect">
            <a:avLst/>
          </a:prstGeom>
          <a:noFill/>
          <a:ln/>
        </p:spPr>
        <p:txBody>
          <a:bodyPr wrap="none" rtlCol="0" anchor="t"/>
          <a:lstStyle/>
          <a:p>
            <a:pPr marL="685800" lvl="1" indent="-342900" algn="l">
              <a:lnSpc>
                <a:spcPts val="2780"/>
              </a:lnSpc>
              <a:buSzPct val="100000"/>
              <a:buChar char="•"/>
            </a:pPr>
            <a:r>
              <a:rPr lang="en-US" sz="1738" dirty="0">
                <a:solidFill>
                  <a:srgbClr val="746558"/>
                </a:solidFill>
                <a:latin typeface="Gelasio" pitchFamily="34" charset="0"/>
                <a:ea typeface="Gelasio" pitchFamily="34" charset="-122"/>
                <a:cs typeface="Gelasio" pitchFamily="34" charset="-120"/>
              </a:rPr>
              <a:t>Sistem mora automatski zakazivati sistematske preglede za korisnike na osnovu unapred definisanih kriterijuma.</a:t>
            </a:r>
            <a:endParaRPr lang="en-US" sz="1738" dirty="0"/>
          </a:p>
        </p:txBody>
      </p:sp>
      <p:sp>
        <p:nvSpPr>
          <p:cNvPr id="14" name="Text 12"/>
          <p:cNvSpPr/>
          <p:nvPr/>
        </p:nvSpPr>
        <p:spPr>
          <a:xfrm>
            <a:off x="1125379" y="6663571"/>
            <a:ext cx="12732663" cy="353139"/>
          </a:xfrm>
          <a:prstGeom prst="rect">
            <a:avLst/>
          </a:prstGeom>
          <a:noFill/>
          <a:ln/>
        </p:spPr>
        <p:txBody>
          <a:bodyPr wrap="none" rtlCol="0" anchor="t"/>
          <a:lstStyle/>
          <a:p>
            <a:pPr marL="342900" indent="-342900" algn="l">
              <a:lnSpc>
                <a:spcPts val="2780"/>
              </a:lnSpc>
              <a:buSzPct val="100000"/>
              <a:buFont typeface="+mj-lt"/>
              <a:buAutoNum type="arabicPeriod" startAt="5"/>
            </a:pPr>
            <a:r>
              <a:rPr lang="en-US" sz="1738" b="1" dirty="0">
                <a:solidFill>
                  <a:srgbClr val="746558"/>
                </a:solidFill>
                <a:latin typeface="Gelasio" pitchFamily="34" charset="0"/>
                <a:ea typeface="Gelasio" pitchFamily="34" charset="-122"/>
                <a:cs typeface="Gelasio" pitchFamily="34" charset="-120"/>
              </a:rPr>
              <a:t>Obaveštavanje fakulteta o sistematskim pregledima</a:t>
            </a:r>
            <a:r>
              <a:rPr lang="en-US" sz="1738" dirty="0">
                <a:solidFill>
                  <a:srgbClr val="746558"/>
                </a:solidFill>
                <a:latin typeface="Gelasio" pitchFamily="34" charset="0"/>
                <a:ea typeface="Gelasio" pitchFamily="34" charset="-122"/>
                <a:cs typeface="Gelasio" pitchFamily="34" charset="-120"/>
              </a:rPr>
              <a:t>:</a:t>
            </a:r>
            <a:endParaRPr lang="en-US" sz="1738" dirty="0"/>
          </a:p>
        </p:txBody>
      </p:sp>
      <p:sp>
        <p:nvSpPr>
          <p:cNvPr id="15" name="Text 13"/>
          <p:cNvSpPr/>
          <p:nvPr/>
        </p:nvSpPr>
        <p:spPr>
          <a:xfrm>
            <a:off x="1478518" y="7093863"/>
            <a:ext cx="12379523" cy="353139"/>
          </a:xfrm>
          <a:prstGeom prst="rect">
            <a:avLst/>
          </a:prstGeom>
          <a:noFill/>
          <a:ln/>
        </p:spPr>
        <p:txBody>
          <a:bodyPr wrap="none" rtlCol="0" anchor="t"/>
          <a:lstStyle/>
          <a:p>
            <a:pPr marL="685800" lvl="1" indent="-342900" algn="l">
              <a:lnSpc>
                <a:spcPts val="2780"/>
              </a:lnSpc>
              <a:buSzPct val="100000"/>
              <a:buChar char="•"/>
            </a:pPr>
            <a:r>
              <a:rPr lang="en-US" sz="1738" dirty="0">
                <a:solidFill>
                  <a:srgbClr val="746558"/>
                </a:solidFill>
                <a:latin typeface="Gelasio" pitchFamily="34" charset="0"/>
                <a:ea typeface="Gelasio" pitchFamily="34" charset="-122"/>
                <a:cs typeface="Gelasio" pitchFamily="34" charset="-120"/>
              </a:rPr>
              <a:t>Sistem treba slati automatska obaveštenja fakultetu o zakazanim sistematskim pregledima studenata.</a:t>
            </a:r>
            <a:endParaRPr lang="en-US" sz="1738"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366998"/>
          </a:xfrm>
          <a:prstGeom prst="rect">
            <a:avLst/>
          </a:prstGeom>
          <a:solidFill>
            <a:srgbClr val="F9F6F0"/>
          </a:solidFill>
          <a:ln/>
        </p:spPr>
      </p:sp>
      <p:sp>
        <p:nvSpPr>
          <p:cNvPr id="4" name="Text 2"/>
          <p:cNvSpPr/>
          <p:nvPr/>
        </p:nvSpPr>
        <p:spPr>
          <a:xfrm>
            <a:off x="775930" y="609600"/>
            <a:ext cx="8189000" cy="692706"/>
          </a:xfrm>
          <a:prstGeom prst="rect">
            <a:avLst/>
          </a:prstGeom>
          <a:noFill/>
          <a:ln/>
        </p:spPr>
        <p:txBody>
          <a:bodyPr wrap="none" rtlCol="0" anchor="t"/>
          <a:lstStyle/>
          <a:p>
            <a:pPr marL="0" indent="0">
              <a:lnSpc>
                <a:spcPts val="5455"/>
              </a:lnSpc>
              <a:buNone/>
            </a:pPr>
            <a:r>
              <a:rPr lang="en-US" sz="4364" b="1" dirty="0">
                <a:solidFill>
                  <a:srgbClr val="484237"/>
                </a:solidFill>
                <a:latin typeface="Gelasio" pitchFamily="34" charset="0"/>
                <a:ea typeface="Gelasio" pitchFamily="34" charset="-122"/>
                <a:cs typeface="Gelasio" pitchFamily="34" charset="-120"/>
              </a:rPr>
              <a:t>Dijagram slučajeva korišćenja</a:t>
            </a:r>
            <a:endParaRPr lang="en-US" sz="4364" dirty="0"/>
          </a:p>
        </p:txBody>
      </p:sp>
      <p:pic>
        <p:nvPicPr>
          <p:cNvPr id="5" name="Image 0" descr="preencoded.png"/>
          <p:cNvPicPr>
            <a:picLocks noChangeAspect="1"/>
          </p:cNvPicPr>
          <p:nvPr/>
        </p:nvPicPr>
        <p:blipFill>
          <a:blip r:embed="rId3"/>
          <a:stretch>
            <a:fillRect/>
          </a:stretch>
        </p:blipFill>
        <p:spPr>
          <a:xfrm>
            <a:off x="775930" y="1745694"/>
            <a:ext cx="13078539" cy="5407700"/>
          </a:xfrm>
          <a:prstGeom prst="rect">
            <a:avLst/>
          </a:prstGeom>
        </p:spPr>
      </p:pic>
      <p:sp>
        <p:nvSpPr>
          <p:cNvPr id="6" name="Text 3"/>
          <p:cNvSpPr/>
          <p:nvPr/>
        </p:nvSpPr>
        <p:spPr>
          <a:xfrm>
            <a:off x="775930" y="7402711"/>
            <a:ext cx="13078539" cy="354687"/>
          </a:xfrm>
          <a:prstGeom prst="rect">
            <a:avLst/>
          </a:prstGeom>
          <a:noFill/>
          <a:ln/>
        </p:spPr>
        <p:txBody>
          <a:bodyPr wrap="none" rtlCol="0" anchor="t"/>
          <a:lstStyle/>
          <a:p>
            <a:pPr marL="0" indent="0" algn="ctr">
              <a:lnSpc>
                <a:spcPts val="2793"/>
              </a:lnSpc>
              <a:buNone/>
            </a:pPr>
            <a:r>
              <a:rPr lang="en-US" sz="1746" dirty="0">
                <a:solidFill>
                  <a:srgbClr val="746558"/>
                </a:solidFill>
                <a:latin typeface="Gelasio" pitchFamily="34" charset="0"/>
                <a:ea typeface="Gelasio" pitchFamily="34" charset="-122"/>
                <a:cs typeface="Gelasio" pitchFamily="34" charset="-120"/>
              </a:rPr>
              <a:t>Slika 2 - </a:t>
            </a:r>
            <a:r>
              <a:rPr lang="en-US" sz="1746" dirty="0" err="1">
                <a:solidFill>
                  <a:srgbClr val="746558"/>
                </a:solidFill>
                <a:latin typeface="Gelasio" pitchFamily="34" charset="0"/>
                <a:ea typeface="Gelasio" pitchFamily="34" charset="-122"/>
                <a:cs typeface="Gelasio" pitchFamily="34" charset="-120"/>
              </a:rPr>
              <a:t>Prikazuje</a:t>
            </a:r>
            <a:r>
              <a:rPr lang="en-US" sz="1746" dirty="0">
                <a:solidFill>
                  <a:srgbClr val="746558"/>
                </a:solidFill>
                <a:latin typeface="Gelasio" pitchFamily="34" charset="0"/>
                <a:ea typeface="Gelasio" pitchFamily="34" charset="-122"/>
                <a:cs typeface="Gelasio" pitchFamily="34" charset="-120"/>
              </a:rPr>
              <a:t> sve interakcije korisnika sa sistemom i relevantne slučajeve korišćenja.</a:t>
            </a:r>
            <a:endParaRPr lang="en-US" sz="174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070015"/>
            <a:ext cx="10574417"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Specifikacija nefunkcionalnih zahteva</a:t>
            </a:r>
            <a:endParaRPr lang="en-US" sz="4465" dirty="0"/>
          </a:p>
        </p:txBody>
      </p:sp>
      <p:sp>
        <p:nvSpPr>
          <p:cNvPr id="5" name="Text 3"/>
          <p:cNvSpPr/>
          <p:nvPr/>
        </p:nvSpPr>
        <p:spPr>
          <a:xfrm>
            <a:off x="793790" y="2232422"/>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Pomoću specifikacije nefunkcionalnih zahteva definišu se svojstva softverskog rešenja koja su ključna za rešavanje datog problema, ali ne direktno vezana za njegove funkcionalnosti.</a:t>
            </a:r>
            <a:endParaRPr lang="en-US" sz="1786" dirty="0"/>
          </a:p>
        </p:txBody>
      </p:sp>
      <p:sp>
        <p:nvSpPr>
          <p:cNvPr id="6" name="Text 4"/>
          <p:cNvSpPr/>
          <p:nvPr/>
        </p:nvSpPr>
        <p:spPr>
          <a:xfrm>
            <a:off x="1156692" y="3213378"/>
            <a:ext cx="12679918" cy="725805"/>
          </a:xfrm>
          <a:prstGeom prst="rect">
            <a:avLst/>
          </a:prstGeom>
          <a:noFill/>
          <a:ln/>
        </p:spPr>
        <p:txBody>
          <a:bodyPr wrap="square" rtlCol="0" anchor="t"/>
          <a:lstStyle/>
          <a:p>
            <a:pPr marL="342900" indent="-342900" algn="l">
              <a:lnSpc>
                <a:spcPts val="2858"/>
              </a:lnSpc>
              <a:buSzPct val="100000"/>
              <a:buFont typeface="+mj-lt"/>
              <a:buAutoNum type="arabicPeriod"/>
            </a:pPr>
            <a:r>
              <a:rPr lang="en-US" sz="1786" b="1" dirty="0">
                <a:solidFill>
                  <a:srgbClr val="746558"/>
                </a:solidFill>
                <a:latin typeface="Gelasio" pitchFamily="34" charset="0"/>
                <a:ea typeface="Gelasio" pitchFamily="34" charset="-122"/>
                <a:cs typeface="Gelasio" pitchFamily="34" charset="-120"/>
              </a:rPr>
              <a:t>Performanse </a:t>
            </a:r>
            <a:r>
              <a:rPr lang="en-US" sz="1786" i="1" dirty="0">
                <a:solidFill>
                  <a:srgbClr val="746558"/>
                </a:solidFill>
                <a:latin typeface="Gelasio" pitchFamily="34" charset="0"/>
                <a:ea typeface="Gelasio" pitchFamily="34" charset="-122"/>
                <a:cs typeface="Gelasio" pitchFamily="34" charset="-120"/>
              </a:rPr>
              <a:t>- brzina odziva sistema</a:t>
            </a:r>
            <a:r>
              <a:rPr lang="en-US" sz="1786" dirty="0">
                <a:solidFill>
                  <a:srgbClr val="746558"/>
                </a:solidFill>
                <a:latin typeface="Gelasio" pitchFamily="34" charset="0"/>
                <a:ea typeface="Gelasio" pitchFamily="34" charset="-122"/>
                <a:cs typeface="Gelasio" pitchFamily="34" charset="-120"/>
              </a:rPr>
              <a:t>
Sistem mora odgovarati na korisničke zahteve u roku od dve sekunde.</a:t>
            </a:r>
            <a:endParaRPr lang="en-US" sz="1786" dirty="0"/>
          </a:p>
        </p:txBody>
      </p:sp>
      <p:sp>
        <p:nvSpPr>
          <p:cNvPr id="7" name="Text 5"/>
          <p:cNvSpPr/>
          <p:nvPr/>
        </p:nvSpPr>
        <p:spPr>
          <a:xfrm>
            <a:off x="1156692" y="4018478"/>
            <a:ext cx="12679918" cy="725805"/>
          </a:xfrm>
          <a:prstGeom prst="rect">
            <a:avLst/>
          </a:prstGeom>
          <a:noFill/>
          <a:ln/>
        </p:spPr>
        <p:txBody>
          <a:bodyPr wrap="square" rtlCol="0" anchor="t"/>
          <a:lstStyle/>
          <a:p>
            <a:pPr marL="342900" indent="-342900" algn="l">
              <a:lnSpc>
                <a:spcPts val="2858"/>
              </a:lnSpc>
              <a:buSzPct val="100000"/>
              <a:buChar char="•"/>
            </a:pPr>
            <a:r>
              <a:rPr lang="en-US" sz="1786" b="1" dirty="0">
                <a:solidFill>
                  <a:srgbClr val="746558"/>
                </a:solidFill>
                <a:latin typeface="Gelasio" pitchFamily="34" charset="0"/>
                <a:ea typeface="Gelasio" pitchFamily="34" charset="-122"/>
                <a:cs typeface="Gelasio" pitchFamily="34" charset="-120"/>
              </a:rPr>
              <a:t>Dostupnost </a:t>
            </a:r>
            <a:r>
              <a:rPr lang="en-US" sz="1786" i="1" dirty="0">
                <a:solidFill>
                  <a:srgbClr val="746558"/>
                </a:solidFill>
                <a:latin typeface="Gelasio" pitchFamily="34" charset="0"/>
                <a:ea typeface="Gelasio" pitchFamily="34" charset="-122"/>
                <a:cs typeface="Gelasio" pitchFamily="34" charset="-120"/>
              </a:rPr>
              <a:t>- dostupnost sistema</a:t>
            </a:r>
            <a:r>
              <a:rPr lang="en-US" sz="1786" dirty="0">
                <a:solidFill>
                  <a:srgbClr val="746558"/>
                </a:solidFill>
                <a:latin typeface="Gelasio" pitchFamily="34" charset="0"/>
                <a:ea typeface="Gelasio" pitchFamily="34" charset="-122"/>
                <a:cs typeface="Gelasio" pitchFamily="34" charset="-120"/>
              </a:rPr>
              <a:t>
Sistem mora biti dostupan 99% vremena, sa planiranim održavanjem van radnog vremena.</a:t>
            </a:r>
            <a:endParaRPr lang="en-US" sz="1786" dirty="0"/>
          </a:p>
        </p:txBody>
      </p:sp>
      <p:sp>
        <p:nvSpPr>
          <p:cNvPr id="8" name="Text 6"/>
          <p:cNvSpPr/>
          <p:nvPr/>
        </p:nvSpPr>
        <p:spPr>
          <a:xfrm>
            <a:off x="1156692" y="4823579"/>
            <a:ext cx="12679918" cy="725805"/>
          </a:xfrm>
          <a:prstGeom prst="rect">
            <a:avLst/>
          </a:prstGeom>
          <a:noFill/>
          <a:ln/>
        </p:spPr>
        <p:txBody>
          <a:bodyPr wrap="square" rtlCol="0" anchor="t"/>
          <a:lstStyle/>
          <a:p>
            <a:pPr marL="342900" indent="-342900" algn="l">
              <a:lnSpc>
                <a:spcPts val="2858"/>
              </a:lnSpc>
              <a:buSzPct val="100000"/>
              <a:buChar char="•"/>
            </a:pPr>
            <a:r>
              <a:rPr lang="en-US" sz="1786" b="1" dirty="0">
                <a:solidFill>
                  <a:srgbClr val="746558"/>
                </a:solidFill>
                <a:latin typeface="Gelasio" pitchFamily="34" charset="0"/>
                <a:ea typeface="Gelasio" pitchFamily="34" charset="-122"/>
                <a:cs typeface="Gelasio" pitchFamily="34" charset="-120"/>
              </a:rPr>
              <a:t>Bezbednost </a:t>
            </a:r>
            <a:r>
              <a:rPr lang="en-US" sz="1786" i="1" dirty="0">
                <a:solidFill>
                  <a:srgbClr val="746558"/>
                </a:solidFill>
                <a:latin typeface="Gelasio" pitchFamily="34" charset="0"/>
                <a:ea typeface="Gelasio" pitchFamily="34" charset="-122"/>
                <a:cs typeface="Gelasio" pitchFamily="34" charset="-120"/>
              </a:rPr>
              <a:t>- zaštita podataka</a:t>
            </a:r>
            <a:r>
              <a:rPr lang="en-US" sz="1786" dirty="0">
                <a:solidFill>
                  <a:srgbClr val="746558"/>
                </a:solidFill>
                <a:latin typeface="Gelasio" pitchFamily="34" charset="0"/>
                <a:ea typeface="Gelasio" pitchFamily="34" charset="-122"/>
                <a:cs typeface="Gelasio" pitchFamily="34" charset="-120"/>
              </a:rPr>
              <a:t>
Podaci korisnika moraju biti zaštićeni enkripcijom tokom prenosa i skladištenja.</a:t>
            </a:r>
            <a:endParaRPr lang="en-US" sz="1786" dirty="0"/>
          </a:p>
        </p:txBody>
      </p:sp>
      <p:sp>
        <p:nvSpPr>
          <p:cNvPr id="9" name="Text 7"/>
          <p:cNvSpPr/>
          <p:nvPr/>
        </p:nvSpPr>
        <p:spPr>
          <a:xfrm>
            <a:off x="1156692" y="5628680"/>
            <a:ext cx="12679918" cy="725805"/>
          </a:xfrm>
          <a:prstGeom prst="rect">
            <a:avLst/>
          </a:prstGeom>
          <a:noFill/>
          <a:ln/>
        </p:spPr>
        <p:txBody>
          <a:bodyPr wrap="square" rtlCol="0" anchor="t"/>
          <a:lstStyle/>
          <a:p>
            <a:pPr marL="342900" indent="-342900" algn="l">
              <a:lnSpc>
                <a:spcPts val="2858"/>
              </a:lnSpc>
              <a:buSzPct val="100000"/>
              <a:buChar char="•"/>
            </a:pPr>
            <a:r>
              <a:rPr lang="en-US" sz="1786" b="1" dirty="0">
                <a:solidFill>
                  <a:srgbClr val="746558"/>
                </a:solidFill>
                <a:latin typeface="Gelasio" pitchFamily="34" charset="0"/>
                <a:ea typeface="Gelasio" pitchFamily="34" charset="-122"/>
                <a:cs typeface="Gelasio" pitchFamily="34" charset="-120"/>
              </a:rPr>
              <a:t>Upotrebljivost </a:t>
            </a:r>
            <a:r>
              <a:rPr lang="en-US" sz="1786" i="1" dirty="0">
                <a:solidFill>
                  <a:srgbClr val="746558"/>
                </a:solidFill>
                <a:latin typeface="Gelasio" pitchFamily="34" charset="0"/>
                <a:ea typeface="Gelasio" pitchFamily="34" charset="-122"/>
                <a:cs typeface="Gelasio" pitchFamily="34" charset="-120"/>
              </a:rPr>
              <a:t>- lakoća korišćenja</a:t>
            </a:r>
            <a:r>
              <a:rPr lang="en-US" sz="1786" dirty="0">
                <a:solidFill>
                  <a:srgbClr val="746558"/>
                </a:solidFill>
                <a:latin typeface="Gelasio" pitchFamily="34" charset="0"/>
                <a:ea typeface="Gelasio" pitchFamily="34" charset="-122"/>
                <a:cs typeface="Gelasio" pitchFamily="34" charset="-120"/>
              </a:rPr>
              <a:t>
Interfejs mora biti intuitivan, omogućavajući korisnicima lako navigaciju i korišćenje funkcionalnosti sistema.</a:t>
            </a:r>
            <a:endParaRPr lang="en-US" sz="1786" dirty="0"/>
          </a:p>
        </p:txBody>
      </p:sp>
      <p:sp>
        <p:nvSpPr>
          <p:cNvPr id="10" name="Text 8"/>
          <p:cNvSpPr/>
          <p:nvPr/>
        </p:nvSpPr>
        <p:spPr>
          <a:xfrm>
            <a:off x="1156692" y="6433780"/>
            <a:ext cx="12679918" cy="725805"/>
          </a:xfrm>
          <a:prstGeom prst="rect">
            <a:avLst/>
          </a:prstGeom>
          <a:noFill/>
          <a:ln/>
        </p:spPr>
        <p:txBody>
          <a:bodyPr wrap="square" rtlCol="0" anchor="t"/>
          <a:lstStyle/>
          <a:p>
            <a:pPr marL="342900" indent="-342900" algn="l">
              <a:lnSpc>
                <a:spcPts val="2858"/>
              </a:lnSpc>
              <a:buSzPct val="100000"/>
              <a:buChar char="•"/>
            </a:pPr>
            <a:r>
              <a:rPr lang="en-US" sz="1786" b="1" dirty="0">
                <a:solidFill>
                  <a:srgbClr val="746558"/>
                </a:solidFill>
                <a:latin typeface="Gelasio" pitchFamily="34" charset="0"/>
                <a:ea typeface="Gelasio" pitchFamily="34" charset="-122"/>
                <a:cs typeface="Gelasio" pitchFamily="34" charset="-120"/>
              </a:rPr>
              <a:t>Podrška </a:t>
            </a:r>
            <a:r>
              <a:rPr lang="en-US" sz="1786" i="1" dirty="0">
                <a:solidFill>
                  <a:srgbClr val="746558"/>
                </a:solidFill>
                <a:latin typeface="Gelasio" pitchFamily="34" charset="0"/>
                <a:ea typeface="Gelasio" pitchFamily="34" charset="-122"/>
                <a:cs typeface="Gelasio" pitchFamily="34" charset="-120"/>
              </a:rPr>
              <a:t>- korisnička podrška</a:t>
            </a:r>
            <a:r>
              <a:rPr lang="en-US" sz="1786" dirty="0">
                <a:solidFill>
                  <a:srgbClr val="746558"/>
                </a:solidFill>
                <a:latin typeface="Gelasio" pitchFamily="34" charset="0"/>
                <a:ea typeface="Gelasio" pitchFamily="34" charset="-122"/>
                <a:cs typeface="Gelasio" pitchFamily="34" charset="-120"/>
              </a:rPr>
              <a:t>
Sistem treba da pruža podršku korisnicima kroz često postavljana pitanja (FAQ) i korisnički servis dostupan putem emaila.</a:t>
            </a:r>
            <a:endParaRPr lang="en-US" sz="1786"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44260" y="755452"/>
            <a:ext cx="5371267" cy="664488"/>
          </a:xfrm>
          <a:prstGeom prst="rect">
            <a:avLst/>
          </a:prstGeom>
          <a:noFill/>
          <a:ln/>
        </p:spPr>
        <p:txBody>
          <a:bodyPr wrap="none" rtlCol="0" anchor="t"/>
          <a:lstStyle/>
          <a:p>
            <a:pPr marL="0" indent="0">
              <a:lnSpc>
                <a:spcPts val="5233"/>
              </a:lnSpc>
              <a:buNone/>
            </a:pPr>
            <a:r>
              <a:rPr lang="en-US" sz="4186" b="1" dirty="0">
                <a:solidFill>
                  <a:srgbClr val="484237"/>
                </a:solidFill>
                <a:latin typeface="Gelasio" pitchFamily="34" charset="0"/>
                <a:ea typeface="Gelasio" pitchFamily="34" charset="-122"/>
                <a:cs typeface="Gelasio" pitchFamily="34" charset="-120"/>
              </a:rPr>
              <a:t>Specifikacija dizajna</a:t>
            </a:r>
            <a:endParaRPr lang="en-US" sz="4186" dirty="0"/>
          </a:p>
        </p:txBody>
      </p:sp>
      <p:sp>
        <p:nvSpPr>
          <p:cNvPr id="5" name="Text 3"/>
          <p:cNvSpPr/>
          <p:nvPr/>
        </p:nvSpPr>
        <p:spPr>
          <a:xfrm>
            <a:off x="744260" y="1845231"/>
            <a:ext cx="13141881" cy="340162"/>
          </a:xfrm>
          <a:prstGeom prst="rect">
            <a:avLst/>
          </a:prstGeom>
          <a:noFill/>
          <a:ln/>
        </p:spPr>
        <p:txBody>
          <a:bodyPr wrap="none" rtlCol="0" anchor="t"/>
          <a:lstStyle/>
          <a:p>
            <a:pPr marL="0" indent="0">
              <a:lnSpc>
                <a:spcPts val="2679"/>
              </a:lnSpc>
              <a:buNone/>
            </a:pPr>
            <a:r>
              <a:rPr lang="en-US" sz="1674" dirty="0">
                <a:solidFill>
                  <a:srgbClr val="746558"/>
                </a:solidFill>
                <a:latin typeface="Gelasio" pitchFamily="34" charset="0"/>
                <a:ea typeface="Gelasio" pitchFamily="34" charset="-122"/>
                <a:cs typeface="Gelasio" pitchFamily="34" charset="-120"/>
              </a:rPr>
              <a:t>Ovo poglavlje objašnjava dizajn softverskog rešenja za efikasno upravljanje zdravstvenim pregledima.</a:t>
            </a:r>
            <a:endParaRPr lang="en-US" sz="1674" dirty="0"/>
          </a:p>
        </p:txBody>
      </p:sp>
      <p:sp>
        <p:nvSpPr>
          <p:cNvPr id="6" name="Text 4"/>
          <p:cNvSpPr/>
          <p:nvPr/>
        </p:nvSpPr>
        <p:spPr>
          <a:xfrm>
            <a:off x="744260" y="2504361"/>
            <a:ext cx="3189684" cy="398621"/>
          </a:xfrm>
          <a:prstGeom prst="rect">
            <a:avLst/>
          </a:prstGeom>
          <a:noFill/>
          <a:ln/>
        </p:spPr>
        <p:txBody>
          <a:bodyPr wrap="none" rtlCol="0" anchor="t"/>
          <a:lstStyle/>
          <a:p>
            <a:pPr marL="0" indent="0">
              <a:lnSpc>
                <a:spcPts val="3140"/>
              </a:lnSpc>
              <a:buNone/>
            </a:pPr>
            <a:r>
              <a:rPr lang="en-US" sz="2512" b="1" dirty="0">
                <a:solidFill>
                  <a:srgbClr val="484237"/>
                </a:solidFill>
                <a:latin typeface="Gelasio" pitchFamily="34" charset="0"/>
                <a:ea typeface="Gelasio" pitchFamily="34" charset="-122"/>
                <a:cs typeface="Gelasio" pitchFamily="34" charset="-120"/>
              </a:rPr>
              <a:t>Arhitektura sistema</a:t>
            </a:r>
            <a:endParaRPr lang="en-US" sz="2512" dirty="0"/>
          </a:p>
        </p:txBody>
      </p:sp>
      <p:sp>
        <p:nvSpPr>
          <p:cNvPr id="7" name="Text 5"/>
          <p:cNvSpPr/>
          <p:nvPr/>
        </p:nvSpPr>
        <p:spPr>
          <a:xfrm>
            <a:off x="744260" y="3221950"/>
            <a:ext cx="13141881" cy="340162"/>
          </a:xfrm>
          <a:prstGeom prst="rect">
            <a:avLst/>
          </a:prstGeom>
          <a:noFill/>
          <a:ln/>
        </p:spPr>
        <p:txBody>
          <a:bodyPr wrap="none" rtlCol="0" anchor="t"/>
          <a:lstStyle/>
          <a:p>
            <a:pPr marL="0" indent="0">
              <a:lnSpc>
                <a:spcPts val="2679"/>
              </a:lnSpc>
              <a:buNone/>
            </a:pPr>
            <a:r>
              <a:rPr lang="en-US" sz="1674" dirty="0">
                <a:solidFill>
                  <a:srgbClr val="746558"/>
                </a:solidFill>
                <a:latin typeface="Gelasio" pitchFamily="34" charset="0"/>
                <a:ea typeface="Gelasio" pitchFamily="34" charset="-122"/>
                <a:cs typeface="Gelasio" pitchFamily="34" charset="-120"/>
              </a:rPr>
              <a:t>Sistem je organizovan u sledeće komponente:</a:t>
            </a:r>
            <a:endParaRPr lang="en-US" sz="1674" dirty="0"/>
          </a:p>
        </p:txBody>
      </p:sp>
      <p:sp>
        <p:nvSpPr>
          <p:cNvPr id="8" name="Text 6"/>
          <p:cNvSpPr/>
          <p:nvPr/>
        </p:nvSpPr>
        <p:spPr>
          <a:xfrm>
            <a:off x="1084421" y="3801308"/>
            <a:ext cx="12801719" cy="340162"/>
          </a:xfrm>
          <a:prstGeom prst="rect">
            <a:avLst/>
          </a:prstGeom>
          <a:noFill/>
          <a:ln/>
        </p:spPr>
        <p:txBody>
          <a:bodyPr wrap="none" rtlCol="0" anchor="t"/>
          <a:lstStyle/>
          <a:p>
            <a:pPr marL="342900" indent="-342900" algn="l">
              <a:lnSpc>
                <a:spcPts val="2679"/>
              </a:lnSpc>
              <a:buSzPct val="100000"/>
              <a:buFont typeface="+mj-lt"/>
              <a:buAutoNum type="arabicPeriod"/>
            </a:pPr>
            <a:r>
              <a:rPr lang="en-US" sz="1674" b="1" dirty="0">
                <a:solidFill>
                  <a:srgbClr val="746558"/>
                </a:solidFill>
                <a:latin typeface="Gelasio" pitchFamily="34" charset="0"/>
                <a:ea typeface="Gelasio" pitchFamily="34" charset="-122"/>
                <a:cs typeface="Gelasio" pitchFamily="34" charset="-120"/>
              </a:rPr>
              <a:t>Korisnički interfejs</a:t>
            </a:r>
            <a:endParaRPr lang="en-US" sz="1674" dirty="0"/>
          </a:p>
        </p:txBody>
      </p:sp>
      <p:sp>
        <p:nvSpPr>
          <p:cNvPr id="9" name="Text 7"/>
          <p:cNvSpPr/>
          <p:nvPr/>
        </p:nvSpPr>
        <p:spPr>
          <a:xfrm>
            <a:off x="1424583" y="4215884"/>
            <a:ext cx="12461558" cy="340162"/>
          </a:xfrm>
          <a:prstGeom prst="rect">
            <a:avLst/>
          </a:prstGeom>
          <a:noFill/>
          <a:ln/>
        </p:spPr>
        <p:txBody>
          <a:bodyPr wrap="none" rtlCol="0" anchor="t"/>
          <a:lstStyle/>
          <a:p>
            <a:pPr marL="685800" lvl="1" indent="-342900" algn="l">
              <a:lnSpc>
                <a:spcPts val="2679"/>
              </a:lnSpc>
              <a:buSzPct val="100000"/>
              <a:buChar char="•"/>
            </a:pPr>
            <a:r>
              <a:rPr lang="en-US" sz="1674" dirty="0">
                <a:solidFill>
                  <a:srgbClr val="746558"/>
                </a:solidFill>
                <a:latin typeface="Gelasio" pitchFamily="34" charset="0"/>
                <a:ea typeface="Gelasio" pitchFamily="34" charset="-122"/>
                <a:cs typeface="Gelasio" pitchFamily="34" charset="-120"/>
              </a:rPr>
              <a:t>Interfejs za doktore i studente omogućava zakazivanje, otkazivanje pregleda i pregledanje dostupnih terapija.</a:t>
            </a:r>
            <a:endParaRPr lang="en-US" sz="1674" dirty="0"/>
          </a:p>
        </p:txBody>
      </p:sp>
      <p:sp>
        <p:nvSpPr>
          <p:cNvPr id="10" name="Text 8"/>
          <p:cNvSpPr/>
          <p:nvPr/>
        </p:nvSpPr>
        <p:spPr>
          <a:xfrm>
            <a:off x="1084421" y="4630460"/>
            <a:ext cx="12801719" cy="340162"/>
          </a:xfrm>
          <a:prstGeom prst="rect">
            <a:avLst/>
          </a:prstGeom>
          <a:noFill/>
          <a:ln/>
        </p:spPr>
        <p:txBody>
          <a:bodyPr wrap="none" rtlCol="0" anchor="t"/>
          <a:lstStyle/>
          <a:p>
            <a:pPr marL="342900" indent="-342900" algn="l">
              <a:lnSpc>
                <a:spcPts val="2679"/>
              </a:lnSpc>
              <a:buSzPct val="100000"/>
              <a:buFont typeface="+mj-lt"/>
              <a:buAutoNum type="arabicPeriod" startAt="2"/>
            </a:pPr>
            <a:r>
              <a:rPr lang="en-US" sz="1674" b="1" dirty="0">
                <a:solidFill>
                  <a:srgbClr val="746558"/>
                </a:solidFill>
                <a:latin typeface="Gelasio" pitchFamily="34" charset="0"/>
                <a:ea typeface="Gelasio" pitchFamily="34" charset="-122"/>
                <a:cs typeface="Gelasio" pitchFamily="34" charset="-120"/>
              </a:rPr>
              <a:t>Backend server</a:t>
            </a:r>
            <a:endParaRPr lang="en-US" sz="1674" dirty="0"/>
          </a:p>
        </p:txBody>
      </p:sp>
      <p:sp>
        <p:nvSpPr>
          <p:cNvPr id="11" name="Text 9"/>
          <p:cNvSpPr/>
          <p:nvPr/>
        </p:nvSpPr>
        <p:spPr>
          <a:xfrm>
            <a:off x="1424583" y="5045035"/>
            <a:ext cx="12461558" cy="680323"/>
          </a:xfrm>
          <a:prstGeom prst="rect">
            <a:avLst/>
          </a:prstGeom>
          <a:noFill/>
          <a:ln/>
        </p:spPr>
        <p:txBody>
          <a:bodyPr wrap="square" rtlCol="0" anchor="t"/>
          <a:lstStyle/>
          <a:p>
            <a:pPr marL="685800" lvl="1" indent="-342900" algn="l">
              <a:lnSpc>
                <a:spcPts val="2679"/>
              </a:lnSpc>
              <a:buSzPct val="100000"/>
              <a:buChar char="•"/>
            </a:pPr>
            <a:r>
              <a:rPr lang="en-US" sz="1674" dirty="0">
                <a:solidFill>
                  <a:srgbClr val="746558"/>
                </a:solidFill>
                <a:latin typeface="Gelasio" pitchFamily="34" charset="0"/>
                <a:ea typeface="Gelasio" pitchFamily="34" charset="-122"/>
                <a:cs typeface="Gelasio" pitchFamily="34" charset="-120"/>
              </a:rPr>
              <a:t>Server koji obrađuje zahteve korisnika, omogućava interakciju sa bazom podataka i upravlja komunikacijom sa eksternim servisima kao što su Služba ishrane i Fakultet.</a:t>
            </a:r>
            <a:endParaRPr lang="en-US" sz="1674" dirty="0"/>
          </a:p>
        </p:txBody>
      </p:sp>
      <p:sp>
        <p:nvSpPr>
          <p:cNvPr id="12" name="Text 10"/>
          <p:cNvSpPr/>
          <p:nvPr/>
        </p:nvSpPr>
        <p:spPr>
          <a:xfrm>
            <a:off x="1084421" y="5799773"/>
            <a:ext cx="12801719" cy="340162"/>
          </a:xfrm>
          <a:prstGeom prst="rect">
            <a:avLst/>
          </a:prstGeom>
          <a:noFill/>
          <a:ln/>
        </p:spPr>
        <p:txBody>
          <a:bodyPr wrap="none" rtlCol="0" anchor="t"/>
          <a:lstStyle/>
          <a:p>
            <a:pPr marL="342900" indent="-342900" algn="l">
              <a:lnSpc>
                <a:spcPts val="2679"/>
              </a:lnSpc>
              <a:buSzPct val="100000"/>
              <a:buFont typeface="+mj-lt"/>
              <a:buAutoNum type="arabicPeriod" startAt="3"/>
            </a:pPr>
            <a:r>
              <a:rPr lang="en-US" sz="1674" b="1" dirty="0">
                <a:solidFill>
                  <a:srgbClr val="746558"/>
                </a:solidFill>
                <a:latin typeface="Gelasio" pitchFamily="34" charset="0"/>
                <a:ea typeface="Gelasio" pitchFamily="34" charset="-122"/>
                <a:cs typeface="Gelasio" pitchFamily="34" charset="-120"/>
              </a:rPr>
              <a:t>Baza podataka</a:t>
            </a:r>
            <a:endParaRPr lang="en-US" sz="1674" dirty="0"/>
          </a:p>
        </p:txBody>
      </p:sp>
      <p:sp>
        <p:nvSpPr>
          <p:cNvPr id="13" name="Text 11"/>
          <p:cNvSpPr/>
          <p:nvPr/>
        </p:nvSpPr>
        <p:spPr>
          <a:xfrm>
            <a:off x="1424583" y="6214348"/>
            <a:ext cx="12461558" cy="340162"/>
          </a:xfrm>
          <a:prstGeom prst="rect">
            <a:avLst/>
          </a:prstGeom>
          <a:noFill/>
          <a:ln/>
        </p:spPr>
        <p:txBody>
          <a:bodyPr wrap="none" rtlCol="0" anchor="t"/>
          <a:lstStyle/>
          <a:p>
            <a:pPr marL="685800" lvl="1" indent="-342900" algn="l">
              <a:lnSpc>
                <a:spcPts val="2679"/>
              </a:lnSpc>
              <a:buSzPct val="100000"/>
              <a:buChar char="•"/>
            </a:pPr>
            <a:r>
              <a:rPr lang="en-US" sz="1674" dirty="0">
                <a:solidFill>
                  <a:srgbClr val="746558"/>
                </a:solidFill>
                <a:latin typeface="Gelasio" pitchFamily="34" charset="0"/>
                <a:ea typeface="Gelasio" pitchFamily="34" charset="-122"/>
                <a:cs typeface="Gelasio" pitchFamily="34" charset="-120"/>
              </a:rPr>
              <a:t>MongoDB baza podataka za skladištenje zdravstvenih kartona, podataka o pregledima i terapijama.</a:t>
            </a:r>
            <a:endParaRPr lang="en-US" sz="1674" dirty="0"/>
          </a:p>
        </p:txBody>
      </p:sp>
      <p:sp>
        <p:nvSpPr>
          <p:cNvPr id="14" name="Text 12"/>
          <p:cNvSpPr/>
          <p:nvPr/>
        </p:nvSpPr>
        <p:spPr>
          <a:xfrm>
            <a:off x="744260" y="6793706"/>
            <a:ext cx="13141881" cy="680323"/>
          </a:xfrm>
          <a:prstGeom prst="rect">
            <a:avLst/>
          </a:prstGeom>
          <a:noFill/>
          <a:ln/>
        </p:spPr>
        <p:txBody>
          <a:bodyPr wrap="square" rtlCol="0" anchor="t"/>
          <a:lstStyle/>
          <a:p>
            <a:pPr marL="0" indent="0">
              <a:lnSpc>
                <a:spcPts val="2679"/>
              </a:lnSpc>
              <a:buNone/>
            </a:pPr>
            <a:r>
              <a:rPr lang="en-US" sz="1674" dirty="0">
                <a:solidFill>
                  <a:srgbClr val="746558"/>
                </a:solidFill>
                <a:latin typeface="Gelasio" pitchFamily="34" charset="0"/>
                <a:ea typeface="Gelasio" pitchFamily="34" charset="-122"/>
                <a:cs typeface="Gelasio" pitchFamily="34" charset="-120"/>
              </a:rPr>
              <a:t>Sistem se sastoji od jasno definisanih komponenti koje omogućavaju efikasno upravljanje zdravstvenim pregledima. Komponente su dizajnirane da međusobno komuniciraju preko definisanih interfejsa, osiguravajući integritet podataka i brzu obradu zahteva korisnika.</a:t>
            </a:r>
            <a:endParaRPr lang="en-US" sz="1674"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10327" y="883087"/>
            <a:ext cx="5127069" cy="634246"/>
          </a:xfrm>
          <a:prstGeom prst="rect">
            <a:avLst/>
          </a:prstGeom>
          <a:noFill/>
          <a:ln/>
        </p:spPr>
        <p:txBody>
          <a:bodyPr wrap="none" rtlCol="0" anchor="t"/>
          <a:lstStyle/>
          <a:p>
            <a:pPr marL="0" indent="0">
              <a:lnSpc>
                <a:spcPts val="4994"/>
              </a:lnSpc>
              <a:buNone/>
            </a:pPr>
            <a:r>
              <a:rPr lang="en-US" sz="3995" b="1" dirty="0">
                <a:solidFill>
                  <a:srgbClr val="484237"/>
                </a:solidFill>
                <a:latin typeface="Gelasio" pitchFamily="34" charset="0"/>
                <a:ea typeface="Gelasio" pitchFamily="34" charset="-122"/>
                <a:cs typeface="Gelasio" pitchFamily="34" charset="-120"/>
              </a:rPr>
              <a:t>Specifikacija dizajna</a:t>
            </a:r>
            <a:endParaRPr lang="en-US" sz="3995" dirty="0"/>
          </a:p>
        </p:txBody>
      </p:sp>
      <p:sp>
        <p:nvSpPr>
          <p:cNvPr id="5" name="Text 3"/>
          <p:cNvSpPr/>
          <p:nvPr/>
        </p:nvSpPr>
        <p:spPr>
          <a:xfrm>
            <a:off x="710327" y="1923217"/>
            <a:ext cx="13209746" cy="649605"/>
          </a:xfrm>
          <a:prstGeom prst="rect">
            <a:avLst/>
          </a:prstGeom>
          <a:noFill/>
          <a:ln/>
        </p:spPr>
        <p:txBody>
          <a:bodyPr wrap="square" rtlCol="0" anchor="t"/>
          <a:lstStyle/>
          <a:p>
            <a:pPr marL="0" indent="0">
              <a:lnSpc>
                <a:spcPts val="2557"/>
              </a:lnSpc>
              <a:buNone/>
            </a:pPr>
            <a:r>
              <a:rPr lang="en-US" sz="1598" dirty="0">
                <a:solidFill>
                  <a:srgbClr val="746558"/>
                </a:solidFill>
                <a:latin typeface="Gelasio" pitchFamily="34" charset="0"/>
                <a:ea typeface="Gelasio" pitchFamily="34" charset="-122"/>
                <a:cs typeface="Gelasio" pitchFamily="34" charset="-120"/>
              </a:rPr>
              <a:t>Sistem se sastoji od jasno definisanih komponenti koje omogućavaju efikasno upravljanje zdravstvenim pregledima. Komponente su dizajnirane da međusobno komuniciraju preko definisanih interfejsa, osiguravajući integritet podataka i brzu obradu zahteva korisnika.</a:t>
            </a:r>
            <a:endParaRPr lang="en-US" sz="1598" dirty="0"/>
          </a:p>
        </p:txBody>
      </p:sp>
      <p:pic>
        <p:nvPicPr>
          <p:cNvPr id="6" name="Image 0" descr="preencoded.png"/>
          <p:cNvPicPr>
            <a:picLocks noChangeAspect="1"/>
          </p:cNvPicPr>
          <p:nvPr/>
        </p:nvPicPr>
        <p:blipFill>
          <a:blip r:embed="rId3"/>
          <a:stretch>
            <a:fillRect/>
          </a:stretch>
        </p:blipFill>
        <p:spPr>
          <a:xfrm>
            <a:off x="4468058" y="2801064"/>
            <a:ext cx="5694164" cy="3114556"/>
          </a:xfrm>
          <a:prstGeom prst="rect">
            <a:avLst/>
          </a:prstGeom>
        </p:spPr>
      </p:pic>
      <p:sp>
        <p:nvSpPr>
          <p:cNvPr id="7" name="Text 4"/>
          <p:cNvSpPr/>
          <p:nvPr/>
        </p:nvSpPr>
        <p:spPr>
          <a:xfrm>
            <a:off x="710327" y="6143863"/>
            <a:ext cx="13209746" cy="324802"/>
          </a:xfrm>
          <a:prstGeom prst="rect">
            <a:avLst/>
          </a:prstGeom>
          <a:noFill/>
          <a:ln/>
        </p:spPr>
        <p:txBody>
          <a:bodyPr wrap="none" rtlCol="0" anchor="t"/>
          <a:lstStyle/>
          <a:p>
            <a:pPr marL="0" indent="0" algn="ctr">
              <a:lnSpc>
                <a:spcPts val="2557"/>
              </a:lnSpc>
              <a:buNone/>
            </a:pPr>
            <a:r>
              <a:rPr lang="en-US" sz="1598" dirty="0">
                <a:solidFill>
                  <a:srgbClr val="746558"/>
                </a:solidFill>
                <a:latin typeface="Gelasio" pitchFamily="34" charset="0"/>
                <a:ea typeface="Gelasio" pitchFamily="34" charset="-122"/>
                <a:cs typeface="Gelasio" pitchFamily="34" charset="-120"/>
              </a:rPr>
              <a:t>Slika 3 - UML dijagram klasa sistema za upravljanje zdravstvenim pregledima</a:t>
            </a:r>
            <a:endParaRPr lang="en-US" sz="1598" dirty="0"/>
          </a:p>
        </p:txBody>
      </p:sp>
      <p:sp>
        <p:nvSpPr>
          <p:cNvPr id="8" name="Text 5"/>
          <p:cNvSpPr/>
          <p:nvPr/>
        </p:nvSpPr>
        <p:spPr>
          <a:xfrm>
            <a:off x="710327" y="6696908"/>
            <a:ext cx="13209746" cy="649605"/>
          </a:xfrm>
          <a:prstGeom prst="rect">
            <a:avLst/>
          </a:prstGeom>
          <a:noFill/>
          <a:ln/>
        </p:spPr>
        <p:txBody>
          <a:bodyPr wrap="square" rtlCol="0" anchor="t"/>
          <a:lstStyle/>
          <a:p>
            <a:pPr marL="0" indent="0">
              <a:lnSpc>
                <a:spcPts val="2557"/>
              </a:lnSpc>
              <a:buNone/>
            </a:pPr>
            <a:r>
              <a:rPr lang="en-US" sz="1598" dirty="0">
                <a:solidFill>
                  <a:srgbClr val="746558"/>
                </a:solidFill>
                <a:latin typeface="Gelasio" pitchFamily="34" charset="0"/>
                <a:ea typeface="Gelasio" pitchFamily="34" charset="-122"/>
                <a:cs typeface="Gelasio" pitchFamily="34" charset="-120"/>
              </a:rPr>
              <a:t>Na slici 3 je prikazan UML dijagram klasa koji pruža jasnu strukturu objektnog modela podataka sistema za upravljanje zdravstvenim pregledima. Svaka klasa ima definisane atribute i metode koji omogućavaju efikasno upravljanje podacima i operacijama u sistemu.</a:t>
            </a:r>
            <a:endParaRPr lang="en-US" sz="159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987623"/>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Implementacija</a:t>
            </a:r>
            <a:endParaRPr lang="en-US" sz="4465" dirty="0"/>
          </a:p>
        </p:txBody>
      </p:sp>
      <p:sp>
        <p:nvSpPr>
          <p:cNvPr id="5" name="Text 3"/>
          <p:cNvSpPr/>
          <p:nvPr/>
        </p:nvSpPr>
        <p:spPr>
          <a:xfrm>
            <a:off x="793790" y="2150031"/>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Ovo poglavlje prikazuje način na koji su implementirane neke od funkcija sistema za elektronsko upravljanje zdravstvom, u skladu sa Specifikacijom zahteva i dizajnom sistema.</a:t>
            </a:r>
            <a:endParaRPr lang="en-US" sz="1786" dirty="0"/>
          </a:p>
        </p:txBody>
      </p:sp>
      <p:sp>
        <p:nvSpPr>
          <p:cNvPr id="6" name="Text 4"/>
          <p:cNvSpPr/>
          <p:nvPr/>
        </p:nvSpPr>
        <p:spPr>
          <a:xfrm>
            <a:off x="793790" y="3130987"/>
            <a:ext cx="13042821" cy="362903"/>
          </a:xfrm>
          <a:prstGeom prst="rect">
            <a:avLst/>
          </a:prstGeom>
          <a:noFill/>
          <a:ln/>
        </p:spPr>
        <p:txBody>
          <a:bodyPr wrap="none" rtlCol="0" anchor="t"/>
          <a:lstStyle/>
          <a:p>
            <a:pPr marL="0" indent="0">
              <a:lnSpc>
                <a:spcPts val="2858"/>
              </a:lnSpc>
              <a:buNone/>
            </a:pPr>
            <a:endParaRPr lang="en-US" sz="1786" dirty="0"/>
          </a:p>
        </p:txBody>
      </p:sp>
      <p:sp>
        <p:nvSpPr>
          <p:cNvPr id="7" name="Text 5"/>
          <p:cNvSpPr/>
          <p:nvPr/>
        </p:nvSpPr>
        <p:spPr>
          <a:xfrm>
            <a:off x="1156692" y="3749040"/>
            <a:ext cx="12679918" cy="725805"/>
          </a:xfrm>
          <a:prstGeom prst="rect">
            <a:avLst/>
          </a:prstGeom>
          <a:noFill/>
          <a:ln/>
        </p:spPr>
        <p:txBody>
          <a:bodyPr wrap="square" rtlCol="0" anchor="t"/>
          <a:lstStyle/>
          <a:p>
            <a:pPr marL="342900" indent="-342900" algn="l">
              <a:lnSpc>
                <a:spcPts val="2858"/>
              </a:lnSpc>
              <a:buSzPct val="100000"/>
              <a:buChar char="•"/>
            </a:pPr>
            <a:r>
              <a:rPr lang="en-US" sz="1786" b="1" dirty="0">
                <a:solidFill>
                  <a:srgbClr val="746558"/>
                </a:solidFill>
                <a:latin typeface="Gelasio" pitchFamily="34" charset="0"/>
                <a:ea typeface="Gelasio" pitchFamily="34" charset="-122"/>
                <a:cs typeface="Gelasio" pitchFamily="34" charset="-120"/>
              </a:rPr>
              <a:t>Implementacija Backend-a (Go, Java)</a:t>
            </a:r>
            <a:r>
              <a:rPr lang="en-US" sz="1786" dirty="0">
                <a:solidFill>
                  <a:srgbClr val="746558"/>
                </a:solidFill>
                <a:latin typeface="Gelasio" pitchFamily="34" charset="0"/>
                <a:ea typeface="Gelasio" pitchFamily="34" charset="-122"/>
                <a:cs typeface="Gelasio" pitchFamily="34" charset="-120"/>
              </a:rPr>
              <a:t> U ovom odeljku će biti opisana implementacija serverske strane aplikacije. Prikazani su ključni aspekti kao što su obrada zahteva, komunikacija sa bazom podataka, u suštini struktura implementacije.</a:t>
            </a:r>
            <a:endParaRPr lang="en-US" sz="1786" dirty="0"/>
          </a:p>
        </p:txBody>
      </p:sp>
      <p:sp>
        <p:nvSpPr>
          <p:cNvPr id="8" name="Text 6"/>
          <p:cNvSpPr/>
          <p:nvPr/>
        </p:nvSpPr>
        <p:spPr>
          <a:xfrm>
            <a:off x="1156692" y="4554141"/>
            <a:ext cx="12679918" cy="725805"/>
          </a:xfrm>
          <a:prstGeom prst="rect">
            <a:avLst/>
          </a:prstGeom>
          <a:noFill/>
          <a:ln/>
        </p:spPr>
        <p:txBody>
          <a:bodyPr wrap="square" rtlCol="0" anchor="t"/>
          <a:lstStyle/>
          <a:p>
            <a:pPr marL="342900" indent="-342900" algn="l">
              <a:lnSpc>
                <a:spcPts val="2858"/>
              </a:lnSpc>
              <a:buSzPct val="100000"/>
              <a:buChar char="•"/>
            </a:pPr>
            <a:r>
              <a:rPr lang="en-US" sz="1786" b="1" dirty="0">
                <a:solidFill>
                  <a:srgbClr val="746558"/>
                </a:solidFill>
                <a:latin typeface="Gelasio" pitchFamily="34" charset="0"/>
                <a:ea typeface="Gelasio" pitchFamily="34" charset="-122"/>
                <a:cs typeface="Gelasio" pitchFamily="34" charset="-120"/>
              </a:rPr>
              <a:t>Implementacija Frontend-a (Angular, TypeScript)</a:t>
            </a:r>
            <a:r>
              <a:rPr lang="en-US" sz="1786" dirty="0">
                <a:solidFill>
                  <a:srgbClr val="746558"/>
                </a:solidFill>
                <a:latin typeface="Gelasio" pitchFamily="34" charset="0"/>
                <a:ea typeface="Gelasio" pitchFamily="34" charset="-122"/>
                <a:cs typeface="Gelasio" pitchFamily="34" charset="-120"/>
              </a:rPr>
              <a:t> Ovde će biti detaljno objašnjena implementacija klijentske strane aplikacije. Fokus je na korisničkom interfejsu, navigaciji, i integraciji sa backend-om putem REST API-ja.</a:t>
            </a:r>
            <a:endParaRPr lang="en-US" sz="1786" dirty="0"/>
          </a:p>
        </p:txBody>
      </p:sp>
      <p:sp>
        <p:nvSpPr>
          <p:cNvPr id="9" name="Text 7"/>
          <p:cNvSpPr/>
          <p:nvPr/>
        </p:nvSpPr>
        <p:spPr>
          <a:xfrm>
            <a:off x="793790" y="5535097"/>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Detaljno se opisuje način na koji su implementirani različiti zahtevi definisani specifikacijom sistema za zdravstvenu negu. U fokusu su funkcionalnosti koje su ključne za efikasno upravljanje podacima o studentima, zakazivanjem i upravljanjem pregleda, kao i manipulacijom zdravstvenim kartonima.</a:t>
            </a:r>
            <a:endParaRPr lang="en-US" sz="1786" dirty="0"/>
          </a:p>
        </p:txBody>
      </p:sp>
      <p:sp>
        <p:nvSpPr>
          <p:cNvPr id="10" name="Text 8"/>
          <p:cNvSpPr/>
          <p:nvPr/>
        </p:nvSpPr>
        <p:spPr>
          <a:xfrm>
            <a:off x="793790" y="6878955"/>
            <a:ext cx="13042821"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54737" y="593288"/>
            <a:ext cx="6920865" cy="673894"/>
          </a:xfrm>
          <a:prstGeom prst="rect">
            <a:avLst/>
          </a:prstGeom>
          <a:noFill/>
          <a:ln/>
        </p:spPr>
        <p:txBody>
          <a:bodyPr wrap="none" rtlCol="0" anchor="t"/>
          <a:lstStyle/>
          <a:p>
            <a:pPr marL="0" indent="0">
              <a:lnSpc>
                <a:spcPts val="5306"/>
              </a:lnSpc>
              <a:buNone/>
            </a:pPr>
            <a:r>
              <a:rPr lang="en-US" sz="4245" b="1" dirty="0">
                <a:solidFill>
                  <a:srgbClr val="484237"/>
                </a:solidFill>
                <a:latin typeface="Gelasio" pitchFamily="34" charset="0"/>
                <a:ea typeface="Gelasio" pitchFamily="34" charset="-122"/>
                <a:cs typeface="Gelasio" pitchFamily="34" charset="-120"/>
              </a:rPr>
              <a:t>Implementacija Backenda</a:t>
            </a:r>
            <a:endParaRPr lang="en-US" sz="4245" dirty="0"/>
          </a:p>
        </p:txBody>
      </p:sp>
      <p:sp>
        <p:nvSpPr>
          <p:cNvPr id="5" name="Text 3"/>
          <p:cNvSpPr/>
          <p:nvPr/>
        </p:nvSpPr>
        <p:spPr>
          <a:xfrm>
            <a:off x="754737" y="1698427"/>
            <a:ext cx="13120926" cy="689848"/>
          </a:xfrm>
          <a:prstGeom prst="rect">
            <a:avLst/>
          </a:prstGeom>
          <a:noFill/>
          <a:ln/>
        </p:spPr>
        <p:txBody>
          <a:bodyPr wrap="square" rtlCol="0" anchor="t"/>
          <a:lstStyle/>
          <a:p>
            <a:pPr marL="0" indent="0">
              <a:lnSpc>
                <a:spcPts val="2717"/>
              </a:lnSpc>
              <a:buNone/>
            </a:pPr>
            <a:r>
              <a:rPr lang="en-US" sz="1698" b="1" dirty="0">
                <a:solidFill>
                  <a:srgbClr val="746558"/>
                </a:solidFill>
                <a:latin typeface="Gelasio" pitchFamily="34" charset="0"/>
                <a:ea typeface="Gelasio" pitchFamily="34" charset="-122"/>
                <a:cs typeface="Gelasio" pitchFamily="34" charset="-120"/>
              </a:rPr>
              <a:t>1.  Inicijalizacija i konfiguracija</a:t>
            </a:r>
            <a:r>
              <a:rPr lang="en-US" sz="1698" dirty="0">
                <a:solidFill>
                  <a:srgbClr val="746558"/>
                </a:solidFill>
                <a:latin typeface="Gelasio" pitchFamily="34" charset="0"/>
                <a:ea typeface="Gelasio" pitchFamily="34" charset="-122"/>
                <a:cs typeface="Gelasio" pitchFamily="34" charset="-120"/>
              </a:rPr>
              <a:t>: Pri pokretanju aplikacije, sistem inicijalizuje sve potrebne resurse kao što su baza podataka i loggeri za praćenje stanja aplikacije kao što je prikazano na listingu broj 1.</a:t>
            </a:r>
            <a:endParaRPr lang="en-US" sz="1698" dirty="0"/>
          </a:p>
        </p:txBody>
      </p:sp>
      <p:pic>
        <p:nvPicPr>
          <p:cNvPr id="6" name="Image 0" descr="preencoded.png"/>
          <p:cNvPicPr>
            <a:picLocks noChangeAspect="1"/>
          </p:cNvPicPr>
          <p:nvPr/>
        </p:nvPicPr>
        <p:blipFill>
          <a:blip r:embed="rId3"/>
          <a:stretch>
            <a:fillRect/>
          </a:stretch>
        </p:blipFill>
        <p:spPr>
          <a:xfrm>
            <a:off x="2481143" y="2630805"/>
            <a:ext cx="9668113" cy="4418052"/>
          </a:xfrm>
          <a:prstGeom prst="rect">
            <a:avLst/>
          </a:prstGeom>
        </p:spPr>
      </p:pic>
      <p:sp>
        <p:nvSpPr>
          <p:cNvPr id="7" name="Text 4"/>
          <p:cNvSpPr/>
          <p:nvPr/>
        </p:nvSpPr>
        <p:spPr>
          <a:xfrm>
            <a:off x="754737" y="7291388"/>
            <a:ext cx="13120926" cy="344924"/>
          </a:xfrm>
          <a:prstGeom prst="rect">
            <a:avLst/>
          </a:prstGeom>
          <a:noFill/>
          <a:ln/>
        </p:spPr>
        <p:txBody>
          <a:bodyPr wrap="none" rtlCol="0" anchor="t"/>
          <a:lstStyle/>
          <a:p>
            <a:pPr marL="0" indent="0" algn="ctr">
              <a:lnSpc>
                <a:spcPts val="2717"/>
              </a:lnSpc>
              <a:buNone/>
            </a:pPr>
            <a:r>
              <a:rPr lang="en-US" sz="1698" dirty="0">
                <a:solidFill>
                  <a:srgbClr val="746558"/>
                </a:solidFill>
                <a:latin typeface="Gelasio" pitchFamily="34" charset="0"/>
                <a:ea typeface="Gelasio" pitchFamily="34" charset="-122"/>
                <a:cs typeface="Gelasio" pitchFamily="34" charset="-120"/>
              </a:rPr>
              <a:t>Listing 1 - Inicijalizacija i konfiguracija loggera i baze</a:t>
            </a:r>
            <a:endParaRPr lang="en-US" sz="1698"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9625"/>
            <a:ext cx="14630400" cy="8229600"/>
          </a:xfrm>
          <a:prstGeom prst="rect">
            <a:avLst/>
          </a:prstGeom>
          <a:solidFill>
            <a:srgbClr val="F9F6F0"/>
          </a:solidFill>
          <a:ln/>
        </p:spPr>
      </p:sp>
      <p:sp>
        <p:nvSpPr>
          <p:cNvPr id="4" name="Text 2"/>
          <p:cNvSpPr/>
          <p:nvPr/>
        </p:nvSpPr>
        <p:spPr>
          <a:xfrm>
            <a:off x="1080016" y="668655"/>
            <a:ext cx="6051233" cy="589359"/>
          </a:xfrm>
          <a:prstGeom prst="rect">
            <a:avLst/>
          </a:prstGeom>
          <a:noFill/>
          <a:ln/>
        </p:spPr>
        <p:txBody>
          <a:bodyPr wrap="none" rtlCol="0" anchor="t"/>
          <a:lstStyle/>
          <a:p>
            <a:pPr marL="0" indent="0">
              <a:lnSpc>
                <a:spcPts val="4640"/>
              </a:lnSpc>
              <a:buNone/>
            </a:pPr>
            <a:r>
              <a:rPr lang="en-US" sz="3712" b="1" dirty="0">
                <a:solidFill>
                  <a:srgbClr val="484237"/>
                </a:solidFill>
                <a:latin typeface="Gelasio" pitchFamily="34" charset="0"/>
                <a:ea typeface="Gelasio" pitchFamily="34" charset="-122"/>
                <a:cs typeface="Gelasio" pitchFamily="34" charset="-120"/>
              </a:rPr>
              <a:t>Implementacija Backenda</a:t>
            </a:r>
            <a:endParaRPr lang="en-US" sz="3712" dirty="0"/>
          </a:p>
        </p:txBody>
      </p:sp>
      <p:sp>
        <p:nvSpPr>
          <p:cNvPr id="5" name="Text 3"/>
          <p:cNvSpPr/>
          <p:nvPr/>
        </p:nvSpPr>
        <p:spPr>
          <a:xfrm>
            <a:off x="1080016" y="1635085"/>
            <a:ext cx="12470249" cy="603409"/>
          </a:xfrm>
          <a:prstGeom prst="rect">
            <a:avLst/>
          </a:prstGeom>
          <a:noFill/>
          <a:ln/>
        </p:spPr>
        <p:txBody>
          <a:bodyPr wrap="square" rtlCol="0" anchor="t"/>
          <a:lstStyle/>
          <a:p>
            <a:pPr marL="0" indent="0">
              <a:lnSpc>
                <a:spcPts val="2376"/>
              </a:lnSpc>
              <a:buNone/>
            </a:pPr>
            <a:r>
              <a:rPr lang="en-US" sz="1485" b="1" dirty="0">
                <a:solidFill>
                  <a:srgbClr val="746558"/>
                </a:solidFill>
                <a:latin typeface="Gelasio" pitchFamily="34" charset="0"/>
                <a:ea typeface="Gelasio" pitchFamily="34" charset="-122"/>
                <a:cs typeface="Gelasio" pitchFamily="34" charset="-120"/>
              </a:rPr>
              <a:t>2. Rutiranje zahteva</a:t>
            </a:r>
            <a:r>
              <a:rPr lang="en-US" sz="1485" dirty="0">
                <a:solidFill>
                  <a:srgbClr val="746558"/>
                </a:solidFill>
                <a:latin typeface="Gelasio" pitchFamily="34" charset="0"/>
                <a:ea typeface="Gelasio" pitchFamily="34" charset="-122"/>
                <a:cs typeface="Gelasio" pitchFamily="34" charset="-120"/>
              </a:rPr>
              <a:t>: Zahtevi korisnika obrađuju se kroz definisane rute koristeći Gorilla Mux biblioteku za rutiranje. Svaka ruta je povezana sa odgovarajućim handlerom koji izvršava poslovnu logiku za svaki specifičan zahtev ao što je prikazano na listingu broj 2.</a:t>
            </a:r>
            <a:endParaRPr lang="en-US" sz="1485" dirty="0"/>
          </a:p>
        </p:txBody>
      </p:sp>
      <p:pic>
        <p:nvPicPr>
          <p:cNvPr id="6" name="Image 0" descr="preencoded.png"/>
          <p:cNvPicPr>
            <a:picLocks noChangeAspect="1"/>
          </p:cNvPicPr>
          <p:nvPr/>
        </p:nvPicPr>
        <p:blipFill>
          <a:blip r:embed="rId3"/>
          <a:stretch>
            <a:fillRect/>
          </a:stretch>
        </p:blipFill>
        <p:spPr>
          <a:xfrm>
            <a:off x="2903577" y="2450544"/>
            <a:ext cx="8823127" cy="4596646"/>
          </a:xfrm>
          <a:prstGeom prst="rect">
            <a:avLst/>
          </a:prstGeom>
        </p:spPr>
      </p:pic>
      <p:sp>
        <p:nvSpPr>
          <p:cNvPr id="7" name="Text 4"/>
          <p:cNvSpPr/>
          <p:nvPr/>
        </p:nvSpPr>
        <p:spPr>
          <a:xfrm>
            <a:off x="1080016" y="7259241"/>
            <a:ext cx="12470249" cy="301704"/>
          </a:xfrm>
          <a:prstGeom prst="rect">
            <a:avLst/>
          </a:prstGeom>
          <a:noFill/>
          <a:ln/>
        </p:spPr>
        <p:txBody>
          <a:bodyPr wrap="none" rtlCol="0" anchor="t"/>
          <a:lstStyle/>
          <a:p>
            <a:pPr marL="0" indent="0" algn="ctr">
              <a:lnSpc>
                <a:spcPts val="2376"/>
              </a:lnSpc>
              <a:buNone/>
            </a:pPr>
            <a:r>
              <a:rPr lang="en-US" sz="1485" dirty="0">
                <a:solidFill>
                  <a:srgbClr val="746558"/>
                </a:solidFill>
                <a:latin typeface="Gelasio" pitchFamily="34" charset="0"/>
                <a:ea typeface="Gelasio" pitchFamily="34" charset="-122"/>
                <a:cs typeface="Gelasio" pitchFamily="34" charset="-120"/>
              </a:rPr>
              <a:t>Listing 2 - </a:t>
            </a:r>
            <a:r>
              <a:rPr lang="en-US" sz="1485" dirty="0" err="1">
                <a:solidFill>
                  <a:srgbClr val="746558"/>
                </a:solidFill>
                <a:latin typeface="Gelasio" pitchFamily="34" charset="0"/>
                <a:ea typeface="Gelasio" pitchFamily="34" charset="-122"/>
                <a:cs typeface="Gelasio" pitchFamily="34" charset="-120"/>
              </a:rPr>
              <a:t>Rutiranje</a:t>
            </a:r>
            <a:r>
              <a:rPr lang="en-US" sz="1485" dirty="0">
                <a:solidFill>
                  <a:srgbClr val="746558"/>
                </a:solidFill>
                <a:latin typeface="Gelasio" pitchFamily="34" charset="0"/>
                <a:ea typeface="Gelasio" pitchFamily="34" charset="-122"/>
                <a:cs typeface="Gelasio" pitchFamily="34" charset="-120"/>
              </a:rPr>
              <a:t> zahteva</a:t>
            </a:r>
            <a:endParaRPr lang="en-US" sz="148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718423"/>
            <a:ext cx="7278529"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Implementacija Backenda</a:t>
            </a:r>
            <a:endParaRPr lang="en-US" sz="4465" dirty="0"/>
          </a:p>
        </p:txBody>
      </p:sp>
      <p:sp>
        <p:nvSpPr>
          <p:cNvPr id="5" name="Text 3"/>
          <p:cNvSpPr/>
          <p:nvPr/>
        </p:nvSpPr>
        <p:spPr>
          <a:xfrm>
            <a:off x="793790" y="1880830"/>
            <a:ext cx="13042821" cy="1088708"/>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3.  Handlerski sloj</a:t>
            </a:r>
            <a:r>
              <a:rPr lang="en-US" sz="1786" dirty="0">
                <a:solidFill>
                  <a:srgbClr val="746558"/>
                </a:solidFill>
                <a:latin typeface="Gelasio" pitchFamily="34" charset="0"/>
                <a:ea typeface="Gelasio" pitchFamily="34" charset="-122"/>
                <a:cs typeface="Gelasio" pitchFamily="34" charset="-120"/>
              </a:rPr>
              <a:t>: Svaki handler je odgovoran za obradu specifičnih zahteva, kao što su upravljanje studentima, zakazivanje pregleda, manipulacija terapijama i zdravstvenim kartonima. Svaki handler pristupa podacima putem odgovarajuće baze podataka ili eksternih servisa kao što je prikazano na listingu broj 3.</a:t>
            </a:r>
            <a:endParaRPr lang="en-US" sz="1786" dirty="0"/>
          </a:p>
        </p:txBody>
      </p:sp>
      <p:pic>
        <p:nvPicPr>
          <p:cNvPr id="6" name="Image 0" descr="preencoded.png"/>
          <p:cNvPicPr>
            <a:picLocks noChangeAspect="1"/>
          </p:cNvPicPr>
          <p:nvPr/>
        </p:nvPicPr>
        <p:blipFill>
          <a:blip r:embed="rId3"/>
          <a:stretch>
            <a:fillRect/>
          </a:stretch>
        </p:blipFill>
        <p:spPr>
          <a:xfrm>
            <a:off x="1959531" y="3224689"/>
            <a:ext cx="10711220" cy="3668435"/>
          </a:xfrm>
          <a:prstGeom prst="rect">
            <a:avLst/>
          </a:prstGeom>
        </p:spPr>
      </p:pic>
      <p:sp>
        <p:nvSpPr>
          <p:cNvPr id="7" name="Text 4"/>
          <p:cNvSpPr/>
          <p:nvPr/>
        </p:nvSpPr>
        <p:spPr>
          <a:xfrm>
            <a:off x="793790" y="7148274"/>
            <a:ext cx="13042821" cy="362903"/>
          </a:xfrm>
          <a:prstGeom prst="rect">
            <a:avLst/>
          </a:prstGeom>
          <a:noFill/>
          <a:ln/>
        </p:spPr>
        <p:txBody>
          <a:bodyPr wrap="none" rtlCol="0" anchor="t"/>
          <a:lstStyle/>
          <a:p>
            <a:pPr marL="0" indent="0" algn="ctr">
              <a:lnSpc>
                <a:spcPts val="2858"/>
              </a:lnSpc>
              <a:buNone/>
            </a:pPr>
            <a:r>
              <a:rPr lang="en-US" sz="1786" dirty="0">
                <a:solidFill>
                  <a:srgbClr val="746558"/>
                </a:solidFill>
                <a:latin typeface="Gelasio" pitchFamily="34" charset="0"/>
                <a:ea typeface="Gelasio" pitchFamily="34" charset="-122"/>
                <a:cs typeface="Gelasio" pitchFamily="34" charset="-120"/>
              </a:rPr>
              <a:t>Listing 3 - Primer handlera za kreiranje pregleda</a:t>
            </a:r>
            <a:endParaRPr lang="en-US" sz="1786"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436769"/>
          </a:xfrm>
          <a:prstGeom prst="rect">
            <a:avLst/>
          </a:prstGeom>
          <a:solidFill>
            <a:srgbClr val="F9F6F0"/>
          </a:solidFill>
          <a:ln/>
        </p:spPr>
      </p:sp>
      <p:sp>
        <p:nvSpPr>
          <p:cNvPr id="4" name="Text 2"/>
          <p:cNvSpPr/>
          <p:nvPr/>
        </p:nvSpPr>
        <p:spPr>
          <a:xfrm>
            <a:off x="758666" y="596146"/>
            <a:ext cx="6956107" cy="677466"/>
          </a:xfrm>
          <a:prstGeom prst="rect">
            <a:avLst/>
          </a:prstGeom>
          <a:noFill/>
          <a:ln/>
        </p:spPr>
        <p:txBody>
          <a:bodyPr wrap="none" rtlCol="0" anchor="t"/>
          <a:lstStyle/>
          <a:p>
            <a:pPr marL="0" indent="0">
              <a:lnSpc>
                <a:spcPts val="5334"/>
              </a:lnSpc>
              <a:buNone/>
            </a:pPr>
            <a:r>
              <a:rPr lang="en-US" sz="4268" b="1" dirty="0">
                <a:solidFill>
                  <a:srgbClr val="484237"/>
                </a:solidFill>
                <a:latin typeface="Gelasio" pitchFamily="34" charset="0"/>
                <a:ea typeface="Gelasio" pitchFamily="34" charset="-122"/>
                <a:cs typeface="Gelasio" pitchFamily="34" charset="-120"/>
              </a:rPr>
              <a:t>Implementacija Backenda</a:t>
            </a:r>
            <a:endParaRPr lang="en-US" sz="4268" dirty="0"/>
          </a:p>
        </p:txBody>
      </p:sp>
      <p:sp>
        <p:nvSpPr>
          <p:cNvPr id="5" name="Text 3"/>
          <p:cNvSpPr/>
          <p:nvPr/>
        </p:nvSpPr>
        <p:spPr>
          <a:xfrm>
            <a:off x="758666" y="1707118"/>
            <a:ext cx="13113068" cy="1040487"/>
          </a:xfrm>
          <a:prstGeom prst="rect">
            <a:avLst/>
          </a:prstGeom>
          <a:noFill/>
          <a:ln/>
        </p:spPr>
        <p:txBody>
          <a:bodyPr wrap="square" rtlCol="0" anchor="t"/>
          <a:lstStyle/>
          <a:p>
            <a:pPr marL="0" indent="0">
              <a:lnSpc>
                <a:spcPts val="2731"/>
              </a:lnSpc>
              <a:buNone/>
            </a:pPr>
            <a:r>
              <a:rPr lang="en-US" sz="1707" b="1" dirty="0">
                <a:solidFill>
                  <a:srgbClr val="746558"/>
                </a:solidFill>
                <a:latin typeface="Gelasio" pitchFamily="34" charset="0"/>
                <a:ea typeface="Gelasio" pitchFamily="34" charset="-122"/>
                <a:cs typeface="Gelasio" pitchFamily="34" charset="-120"/>
              </a:rPr>
              <a:t>4.  Middleware</a:t>
            </a:r>
            <a:r>
              <a:rPr lang="en-US" sz="1707" dirty="0">
                <a:solidFill>
                  <a:srgbClr val="746558"/>
                </a:solidFill>
                <a:latin typeface="Gelasio" pitchFamily="34" charset="0"/>
                <a:ea typeface="Gelasio" pitchFamily="34" charset="-122"/>
                <a:cs typeface="Gelasio" pitchFamily="34" charset="-120"/>
              </a:rPr>
              <a:t>: Middleware funkcionalnost je implementirana kako bi se osigurala sigurnost i konzistentnost aplikacije. Na primer, MiddlewareContentTypeSet postavlja odgovarajući Content-Type i sigurnosne zagrade za sve zahteve kao što je prikazano na listingu broj 4.</a:t>
            </a:r>
            <a:endParaRPr lang="en-US" sz="1707" dirty="0"/>
          </a:p>
        </p:txBody>
      </p:sp>
      <p:pic>
        <p:nvPicPr>
          <p:cNvPr id="6" name="Image 0" descr="preencoded.png"/>
          <p:cNvPicPr>
            <a:picLocks noChangeAspect="1"/>
          </p:cNvPicPr>
          <p:nvPr/>
        </p:nvPicPr>
        <p:blipFill>
          <a:blip r:embed="rId3"/>
          <a:stretch>
            <a:fillRect/>
          </a:stretch>
        </p:blipFill>
        <p:spPr>
          <a:xfrm>
            <a:off x="758666" y="2991445"/>
            <a:ext cx="13113068" cy="4258508"/>
          </a:xfrm>
          <a:prstGeom prst="rect">
            <a:avLst/>
          </a:prstGeom>
        </p:spPr>
      </p:pic>
      <p:sp>
        <p:nvSpPr>
          <p:cNvPr id="7" name="Text 4"/>
          <p:cNvSpPr/>
          <p:nvPr/>
        </p:nvSpPr>
        <p:spPr>
          <a:xfrm>
            <a:off x="758666" y="7493794"/>
            <a:ext cx="13113068" cy="346829"/>
          </a:xfrm>
          <a:prstGeom prst="rect">
            <a:avLst/>
          </a:prstGeom>
          <a:noFill/>
          <a:ln/>
        </p:spPr>
        <p:txBody>
          <a:bodyPr wrap="none" rtlCol="0" anchor="t"/>
          <a:lstStyle/>
          <a:p>
            <a:pPr marL="0" indent="0" algn="ctr">
              <a:lnSpc>
                <a:spcPts val="2731"/>
              </a:lnSpc>
              <a:buNone/>
            </a:pPr>
            <a:r>
              <a:rPr lang="en-US" sz="1707" dirty="0">
                <a:solidFill>
                  <a:srgbClr val="746558"/>
                </a:solidFill>
                <a:latin typeface="Gelasio" pitchFamily="34" charset="0"/>
                <a:ea typeface="Gelasio" pitchFamily="34" charset="-122"/>
                <a:cs typeface="Gelasio" pitchFamily="34" charset="-120"/>
              </a:rPr>
              <a:t>Listing 4 - Primer handlera za kreiranje pregleda</a:t>
            </a:r>
            <a:endParaRPr lang="en-US" sz="170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208723"/>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Sažetak</a:t>
            </a:r>
            <a:endParaRPr lang="en-US" sz="4465" dirty="0"/>
          </a:p>
        </p:txBody>
      </p:sp>
      <p:sp>
        <p:nvSpPr>
          <p:cNvPr id="5" name="Text 3"/>
          <p:cNvSpPr/>
          <p:nvPr/>
        </p:nvSpPr>
        <p:spPr>
          <a:xfrm>
            <a:off x="793790" y="2371130"/>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U ovom radu je opisana simulacija elektronske uprave za zdravstvene usluge, koja transformiše način na koji građani Srbije pristupaju i koriste zdravstvene usluge, omogućavajuci korisnicima efikasno zakazivanje medicinskih pregleda i praćenje terapija, kao i sistematskih.</a:t>
            </a:r>
            <a:endParaRPr lang="en-US" sz="1786" dirty="0"/>
          </a:p>
        </p:txBody>
      </p:sp>
      <p:sp>
        <p:nvSpPr>
          <p:cNvPr id="6" name="Text 4"/>
          <p:cNvSpPr/>
          <p:nvPr/>
        </p:nvSpPr>
        <p:spPr>
          <a:xfrm>
            <a:off x="793790" y="3714988"/>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Za realizaciju je korišćena kombinacija modernih tehnologija kao što su Go i MongoDB, omogućavajući brzu i pouzdanu obradu podataka. </a:t>
            </a:r>
            <a:endParaRPr lang="en-US" sz="1786" dirty="0"/>
          </a:p>
        </p:txBody>
      </p:sp>
      <p:sp>
        <p:nvSpPr>
          <p:cNvPr id="7" name="Text 5"/>
          <p:cNvSpPr/>
          <p:nvPr/>
        </p:nvSpPr>
        <p:spPr>
          <a:xfrm>
            <a:off x="793790" y="4695944"/>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Primenom predloženog rešenja, korisnici mogu jednostavno upravljati svojim zdravstvenim informacijama putem intuitivnog interfejsa, a i poboljšan je kvalitet zdravstvene zaštite.</a:t>
            </a:r>
            <a:endParaRPr lang="en-US" sz="1786" dirty="0"/>
          </a:p>
        </p:txBody>
      </p:sp>
      <p:sp>
        <p:nvSpPr>
          <p:cNvPr id="8" name="Text 6"/>
          <p:cNvSpPr/>
          <p:nvPr/>
        </p:nvSpPr>
        <p:spPr>
          <a:xfrm>
            <a:off x="793790" y="5676900"/>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Razvijen je prototip sistema i objašnjeno njegovo korišćenje, što doprinosi boljoj dostupnosti zdravstvenih usluga i efikasnijoj upotrebi.</a:t>
            </a:r>
            <a:endParaRPr lang="en-US" sz="1786" dirty="0"/>
          </a:p>
        </p:txBody>
      </p:sp>
      <p:sp>
        <p:nvSpPr>
          <p:cNvPr id="9" name="Text 7"/>
          <p:cNvSpPr/>
          <p:nvPr/>
        </p:nvSpPr>
        <p:spPr>
          <a:xfrm>
            <a:off x="793790" y="6657856"/>
            <a:ext cx="13042821"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546425"/>
          </a:xfrm>
          <a:prstGeom prst="rect">
            <a:avLst/>
          </a:prstGeom>
          <a:solidFill>
            <a:srgbClr val="F9F6F0"/>
          </a:solidFill>
          <a:ln/>
        </p:spPr>
      </p:sp>
      <p:sp>
        <p:nvSpPr>
          <p:cNvPr id="4" name="Text 2"/>
          <p:cNvSpPr/>
          <p:nvPr/>
        </p:nvSpPr>
        <p:spPr>
          <a:xfrm>
            <a:off x="746165" y="586264"/>
            <a:ext cx="6841450" cy="666274"/>
          </a:xfrm>
          <a:prstGeom prst="rect">
            <a:avLst/>
          </a:prstGeom>
          <a:noFill/>
          <a:ln/>
        </p:spPr>
        <p:txBody>
          <a:bodyPr wrap="none" rtlCol="0" anchor="t"/>
          <a:lstStyle/>
          <a:p>
            <a:pPr marL="0" indent="0">
              <a:lnSpc>
                <a:spcPts val="5246"/>
              </a:lnSpc>
              <a:buNone/>
            </a:pPr>
            <a:r>
              <a:rPr lang="en-US" sz="4197" b="1" dirty="0">
                <a:solidFill>
                  <a:srgbClr val="484237"/>
                </a:solidFill>
                <a:latin typeface="Gelasio" pitchFamily="34" charset="0"/>
                <a:ea typeface="Gelasio" pitchFamily="34" charset="-122"/>
                <a:cs typeface="Gelasio" pitchFamily="34" charset="-120"/>
              </a:rPr>
              <a:t>Implementacija Backenda</a:t>
            </a:r>
            <a:endParaRPr lang="en-US" sz="4197" dirty="0"/>
          </a:p>
        </p:txBody>
      </p:sp>
      <p:sp>
        <p:nvSpPr>
          <p:cNvPr id="5" name="Text 3"/>
          <p:cNvSpPr/>
          <p:nvPr/>
        </p:nvSpPr>
        <p:spPr>
          <a:xfrm>
            <a:off x="746165" y="1678900"/>
            <a:ext cx="13138071" cy="705088"/>
          </a:xfrm>
          <a:prstGeom prst="rect">
            <a:avLst/>
          </a:prstGeom>
          <a:noFill/>
          <a:ln/>
        </p:spPr>
        <p:txBody>
          <a:bodyPr wrap="square" rtlCol="0" anchor="t"/>
          <a:lstStyle/>
          <a:p>
            <a:pPr marL="0" indent="0">
              <a:lnSpc>
                <a:spcPts val="2686"/>
              </a:lnSpc>
              <a:buNone/>
            </a:pPr>
            <a:r>
              <a:rPr lang="en-US" sz="1679" b="1" dirty="0">
                <a:solidFill>
                  <a:srgbClr val="746558"/>
                </a:solidFill>
                <a:latin typeface="Gelasio" pitchFamily="34" charset="0"/>
                <a:ea typeface="Gelasio" pitchFamily="34" charset="-122"/>
                <a:cs typeface="Gelasio" pitchFamily="34" charset="-120"/>
              </a:rPr>
              <a:t>5. Repozitorijum - </a:t>
            </a:r>
            <a:r>
              <a:rPr lang="en-US" sz="1679" dirty="0">
                <a:solidFill>
                  <a:srgbClr val="746558"/>
                </a:solidFill>
                <a:latin typeface="Gelasio" pitchFamily="34" charset="0"/>
                <a:ea typeface="Gelasio" pitchFamily="34" charset="-122"/>
                <a:cs typeface="Gelasio" pitchFamily="34" charset="-120"/>
              </a:rPr>
              <a:t>U "</a:t>
            </a:r>
            <a:r>
              <a:rPr lang="en-US" sz="1679" dirty="0">
                <a:solidFill>
                  <a:srgbClr val="746558"/>
                </a:solidFill>
                <a:highlight>
                  <a:srgbClr val="F5F2EF"/>
                </a:highlight>
                <a:latin typeface="Consolas" pitchFamily="34" charset="0"/>
                <a:ea typeface="Consolas" pitchFamily="34" charset="-122"/>
                <a:cs typeface="Consolas" pitchFamily="34" charset="-120"/>
              </a:rPr>
              <a:t>repo</a:t>
            </a:r>
            <a:r>
              <a:rPr lang="en-US" sz="1679" dirty="0">
                <a:solidFill>
                  <a:srgbClr val="746558"/>
                </a:solidFill>
                <a:latin typeface="Gelasio" pitchFamily="34" charset="0"/>
                <a:ea typeface="Gelasio" pitchFamily="34" charset="-122"/>
                <a:cs typeface="Gelasio" pitchFamily="34" charset="-120"/>
              </a:rPr>
              <a:t>" paketu se obavlja glavna komunikacija sa bazom podataka. Ovaj sloj upravlja svim operacijama koje se tiču čuvanja, ažuriranja i preuzimanja podataka kao što je prikazano na listingu broj 5.</a:t>
            </a:r>
            <a:endParaRPr lang="en-US" sz="1679" dirty="0"/>
          </a:p>
        </p:txBody>
      </p:sp>
      <p:pic>
        <p:nvPicPr>
          <p:cNvPr id="6" name="Image 0" descr="preencoded.png"/>
          <p:cNvPicPr>
            <a:picLocks noChangeAspect="1"/>
          </p:cNvPicPr>
          <p:nvPr/>
        </p:nvPicPr>
        <p:blipFill>
          <a:blip r:embed="rId3"/>
          <a:stretch>
            <a:fillRect/>
          </a:stretch>
        </p:blipFill>
        <p:spPr>
          <a:xfrm>
            <a:off x="746165" y="2623780"/>
            <a:ext cx="13138071" cy="4755475"/>
          </a:xfrm>
          <a:prstGeom prst="rect">
            <a:avLst/>
          </a:prstGeom>
        </p:spPr>
      </p:pic>
      <p:sp>
        <p:nvSpPr>
          <p:cNvPr id="7" name="Text 4"/>
          <p:cNvSpPr/>
          <p:nvPr/>
        </p:nvSpPr>
        <p:spPr>
          <a:xfrm>
            <a:off x="746165" y="7619048"/>
            <a:ext cx="13138071" cy="341114"/>
          </a:xfrm>
          <a:prstGeom prst="rect">
            <a:avLst/>
          </a:prstGeom>
          <a:noFill/>
          <a:ln/>
        </p:spPr>
        <p:txBody>
          <a:bodyPr wrap="none" rtlCol="0" anchor="t"/>
          <a:lstStyle/>
          <a:p>
            <a:pPr marL="0" indent="0" algn="ctr">
              <a:lnSpc>
                <a:spcPts val="2686"/>
              </a:lnSpc>
              <a:buNone/>
            </a:pPr>
            <a:r>
              <a:rPr lang="en-US" sz="1679" dirty="0">
                <a:solidFill>
                  <a:srgbClr val="746558"/>
                </a:solidFill>
                <a:latin typeface="Gelasio" pitchFamily="34" charset="0"/>
                <a:ea typeface="Gelasio" pitchFamily="34" charset="-122"/>
                <a:cs typeface="Gelasio" pitchFamily="34" charset="-120"/>
              </a:rPr>
              <a:t>Listing 5 - Primer funkcije za kreiranje tj. čuvanje pregleda</a:t>
            </a:r>
            <a:endParaRPr lang="en-US" sz="1679"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888921"/>
            <a:ext cx="7493675"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Implementacija Frontenda</a:t>
            </a:r>
            <a:endParaRPr lang="en-US" sz="4465" dirty="0"/>
          </a:p>
        </p:txBody>
      </p:sp>
      <p:sp>
        <p:nvSpPr>
          <p:cNvPr id="5" name="Text 3"/>
          <p:cNvSpPr/>
          <p:nvPr/>
        </p:nvSpPr>
        <p:spPr>
          <a:xfrm>
            <a:off x="793790" y="2051328"/>
            <a:ext cx="13042821" cy="1088708"/>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1.  UI Komponente:</a:t>
            </a:r>
            <a:r>
              <a:rPr lang="en-US" sz="1786" dirty="0">
                <a:solidFill>
                  <a:srgbClr val="746558"/>
                </a:solidFill>
                <a:latin typeface="Gelasio" pitchFamily="34" charset="0"/>
                <a:ea typeface="Gelasio" pitchFamily="34" charset="-122"/>
                <a:cs typeface="Gelasio" pitchFamily="34" charset="-120"/>
              </a:rPr>
              <a:t> Aplikacija je podeljena na modularne UI komponente koje omogućavaju lako održavanje i ponovnu upotrebu. Svaka komponenta predstavlja specifičan deo korisničkog interfejsa, kao što su forme, liste ili kartice za pregled informacija. Evo primer jedne od komponenti na listingu broj 6.</a:t>
            </a:r>
            <a:endParaRPr lang="en-US" sz="1786" dirty="0"/>
          </a:p>
        </p:txBody>
      </p:sp>
      <p:pic>
        <p:nvPicPr>
          <p:cNvPr id="6" name="Image 0" descr="preencoded.png"/>
          <p:cNvPicPr>
            <a:picLocks noChangeAspect="1"/>
          </p:cNvPicPr>
          <p:nvPr/>
        </p:nvPicPr>
        <p:blipFill>
          <a:blip r:embed="rId3"/>
          <a:stretch>
            <a:fillRect/>
          </a:stretch>
        </p:blipFill>
        <p:spPr>
          <a:xfrm>
            <a:off x="2110740" y="3395186"/>
            <a:ext cx="10408801" cy="3327321"/>
          </a:xfrm>
          <a:prstGeom prst="rect">
            <a:avLst/>
          </a:prstGeom>
        </p:spPr>
      </p:pic>
      <p:sp>
        <p:nvSpPr>
          <p:cNvPr id="7" name="Text 4"/>
          <p:cNvSpPr/>
          <p:nvPr/>
        </p:nvSpPr>
        <p:spPr>
          <a:xfrm>
            <a:off x="793790" y="6977658"/>
            <a:ext cx="13042821" cy="362903"/>
          </a:xfrm>
          <a:prstGeom prst="rect">
            <a:avLst/>
          </a:prstGeom>
          <a:noFill/>
          <a:ln/>
        </p:spPr>
        <p:txBody>
          <a:bodyPr wrap="none" rtlCol="0" anchor="t"/>
          <a:lstStyle/>
          <a:p>
            <a:pPr marL="0" indent="0" algn="ctr">
              <a:lnSpc>
                <a:spcPts val="2858"/>
              </a:lnSpc>
              <a:buNone/>
            </a:pPr>
            <a:r>
              <a:rPr lang="en-US" sz="1786" dirty="0">
                <a:solidFill>
                  <a:srgbClr val="746558"/>
                </a:solidFill>
                <a:latin typeface="Gelasio" pitchFamily="34" charset="0"/>
                <a:ea typeface="Gelasio" pitchFamily="34" charset="-122"/>
                <a:cs typeface="Gelasio" pitchFamily="34" charset="-120"/>
              </a:rPr>
              <a:t>Listing 6 - </a:t>
            </a:r>
            <a:r>
              <a:rPr lang="en-US" sz="1786" dirty="0" err="1">
                <a:solidFill>
                  <a:srgbClr val="746558"/>
                </a:solidFill>
                <a:latin typeface="Gelasio" pitchFamily="34" charset="0"/>
                <a:ea typeface="Gelasio" pitchFamily="34" charset="-122"/>
                <a:cs typeface="Gelasio" pitchFamily="34" charset="-120"/>
              </a:rPr>
              <a:t>Prikaz</a:t>
            </a:r>
            <a:r>
              <a:rPr lang="en-US" sz="1786" dirty="0">
                <a:solidFill>
                  <a:srgbClr val="746558"/>
                </a:solidFill>
                <a:latin typeface="Gelasio" pitchFamily="34" charset="0"/>
                <a:ea typeface="Gelasio" pitchFamily="34" charset="-122"/>
                <a:cs typeface="Gelasio" pitchFamily="34" charset="-120"/>
              </a:rPr>
              <a:t> komponente AppointmentManagement u Angularu</a:t>
            </a:r>
            <a:endParaRPr lang="en-US" sz="1786"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1080016" y="668655"/>
            <a:ext cx="6230064" cy="589359"/>
          </a:xfrm>
          <a:prstGeom prst="rect">
            <a:avLst/>
          </a:prstGeom>
          <a:noFill/>
          <a:ln/>
        </p:spPr>
        <p:txBody>
          <a:bodyPr wrap="none" rtlCol="0" anchor="t"/>
          <a:lstStyle/>
          <a:p>
            <a:pPr marL="0" indent="0">
              <a:lnSpc>
                <a:spcPts val="4640"/>
              </a:lnSpc>
              <a:buNone/>
            </a:pPr>
            <a:r>
              <a:rPr lang="en-US" sz="3712" b="1" dirty="0">
                <a:solidFill>
                  <a:srgbClr val="484237"/>
                </a:solidFill>
                <a:latin typeface="Gelasio" pitchFamily="34" charset="0"/>
                <a:ea typeface="Gelasio" pitchFamily="34" charset="-122"/>
                <a:cs typeface="Gelasio" pitchFamily="34" charset="-120"/>
              </a:rPr>
              <a:t>Implementacija Frontenda</a:t>
            </a:r>
            <a:endParaRPr lang="en-US" sz="3712" dirty="0"/>
          </a:p>
        </p:txBody>
      </p:sp>
      <p:sp>
        <p:nvSpPr>
          <p:cNvPr id="5" name="Text 3"/>
          <p:cNvSpPr/>
          <p:nvPr/>
        </p:nvSpPr>
        <p:spPr>
          <a:xfrm>
            <a:off x="1080016" y="1635085"/>
            <a:ext cx="12470249" cy="603409"/>
          </a:xfrm>
          <a:prstGeom prst="rect">
            <a:avLst/>
          </a:prstGeom>
          <a:noFill/>
          <a:ln/>
        </p:spPr>
        <p:txBody>
          <a:bodyPr wrap="square" rtlCol="0" anchor="t"/>
          <a:lstStyle/>
          <a:p>
            <a:pPr marL="0" indent="0">
              <a:lnSpc>
                <a:spcPts val="2376"/>
              </a:lnSpc>
              <a:buNone/>
            </a:pPr>
            <a:r>
              <a:rPr lang="en-US" sz="1485" b="1" dirty="0">
                <a:solidFill>
                  <a:srgbClr val="746558"/>
                </a:solidFill>
                <a:latin typeface="Gelasio" pitchFamily="34" charset="0"/>
                <a:ea typeface="Gelasio" pitchFamily="34" charset="-122"/>
                <a:cs typeface="Gelasio" pitchFamily="34" charset="-120"/>
              </a:rPr>
              <a:t>2.  Navigacija:</a:t>
            </a:r>
            <a:r>
              <a:rPr lang="en-US" sz="1485" dirty="0">
                <a:solidFill>
                  <a:srgbClr val="746558"/>
                </a:solidFill>
                <a:latin typeface="Gelasio" pitchFamily="34" charset="0"/>
                <a:ea typeface="Gelasio" pitchFamily="34" charset="-122"/>
                <a:cs typeface="Gelasio" pitchFamily="34" charset="-120"/>
              </a:rPr>
              <a:t> Navigacija je jednostavna i intuitivna, omogućavajući korisnicima brzo prebacivanje između različitih delova aplikacije. Korišćenjem Angular Router-a, omogućeno je glatko kretanje kroz rute i dinamičko učitavanje sadržaja, kao što je prikazano na listingu broj 7 (linije 2, 11 i 14).</a:t>
            </a:r>
            <a:endParaRPr lang="en-US" sz="1485" dirty="0"/>
          </a:p>
        </p:txBody>
      </p:sp>
      <p:pic>
        <p:nvPicPr>
          <p:cNvPr id="6" name="Image 0" descr="preencoded.png"/>
          <p:cNvPicPr>
            <a:picLocks noChangeAspect="1"/>
          </p:cNvPicPr>
          <p:nvPr/>
        </p:nvPicPr>
        <p:blipFill>
          <a:blip r:embed="rId3"/>
          <a:stretch>
            <a:fillRect/>
          </a:stretch>
        </p:blipFill>
        <p:spPr>
          <a:xfrm>
            <a:off x="3156347" y="2450544"/>
            <a:ext cx="8317468" cy="4596646"/>
          </a:xfrm>
          <a:prstGeom prst="rect">
            <a:avLst/>
          </a:prstGeom>
        </p:spPr>
      </p:pic>
      <p:sp>
        <p:nvSpPr>
          <p:cNvPr id="7" name="Text 4"/>
          <p:cNvSpPr/>
          <p:nvPr/>
        </p:nvSpPr>
        <p:spPr>
          <a:xfrm>
            <a:off x="1080016" y="7259241"/>
            <a:ext cx="12470249" cy="440970"/>
          </a:xfrm>
          <a:prstGeom prst="rect">
            <a:avLst/>
          </a:prstGeom>
          <a:noFill/>
          <a:ln/>
        </p:spPr>
        <p:txBody>
          <a:bodyPr wrap="none" rtlCol="0" anchor="t"/>
          <a:lstStyle/>
          <a:p>
            <a:pPr marL="0" indent="0" algn="ctr">
              <a:lnSpc>
                <a:spcPts val="2376"/>
              </a:lnSpc>
              <a:buNone/>
            </a:pPr>
            <a:r>
              <a:rPr lang="en-US" sz="1485" dirty="0">
                <a:solidFill>
                  <a:srgbClr val="746558"/>
                </a:solidFill>
                <a:latin typeface="Gelasio" pitchFamily="34" charset="0"/>
                <a:ea typeface="Gelasio" pitchFamily="34" charset="-122"/>
                <a:cs typeface="Gelasio" pitchFamily="34" charset="-120"/>
              </a:rPr>
              <a:t>Listing 7 - Primer rutiranja sa glavne na stranicu za kreiranje pregleda</a:t>
            </a:r>
            <a:endParaRPr lang="en-US" sz="148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279327"/>
            <a:ext cx="7493675"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Implementacija Frontenda</a:t>
            </a:r>
            <a:endParaRPr lang="en-US" sz="4465" dirty="0"/>
          </a:p>
        </p:txBody>
      </p:sp>
      <p:sp>
        <p:nvSpPr>
          <p:cNvPr id="5" name="Text 3"/>
          <p:cNvSpPr/>
          <p:nvPr/>
        </p:nvSpPr>
        <p:spPr>
          <a:xfrm>
            <a:off x="793790" y="2441734"/>
            <a:ext cx="13042821" cy="725805"/>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3.  Upravljanje zahtevima:</a:t>
            </a:r>
            <a:r>
              <a:rPr lang="en-US" sz="1786" dirty="0">
                <a:solidFill>
                  <a:srgbClr val="746558"/>
                </a:solidFill>
                <a:latin typeface="Gelasio" pitchFamily="34" charset="0"/>
                <a:ea typeface="Gelasio" pitchFamily="34" charset="-122"/>
                <a:cs typeface="Gelasio" pitchFamily="34" charset="-120"/>
              </a:rPr>
              <a:t> Komunikacija sa backend-om je organizovana kroz servise koji se brinu o slanju HTTP zahteva i obradi odgovora, obezbeđujući sigurnost i konzistentnost podataka kao što je prikazano na listingu broj 8.</a:t>
            </a:r>
            <a:endParaRPr lang="en-US" sz="1786" dirty="0"/>
          </a:p>
        </p:txBody>
      </p:sp>
      <p:pic>
        <p:nvPicPr>
          <p:cNvPr id="6" name="Image 0" descr="preencoded.png"/>
          <p:cNvPicPr>
            <a:picLocks noChangeAspect="1"/>
          </p:cNvPicPr>
          <p:nvPr/>
        </p:nvPicPr>
        <p:blipFill>
          <a:blip r:embed="rId3"/>
          <a:stretch>
            <a:fillRect/>
          </a:stretch>
        </p:blipFill>
        <p:spPr>
          <a:xfrm>
            <a:off x="2507694" y="3422690"/>
            <a:ext cx="9614892" cy="2909411"/>
          </a:xfrm>
          <a:prstGeom prst="rect">
            <a:avLst/>
          </a:prstGeom>
        </p:spPr>
      </p:pic>
      <p:sp>
        <p:nvSpPr>
          <p:cNvPr id="7" name="Text 4"/>
          <p:cNvSpPr/>
          <p:nvPr/>
        </p:nvSpPr>
        <p:spPr>
          <a:xfrm>
            <a:off x="793790" y="6587252"/>
            <a:ext cx="13042821" cy="362903"/>
          </a:xfrm>
          <a:prstGeom prst="rect">
            <a:avLst/>
          </a:prstGeom>
          <a:noFill/>
          <a:ln/>
        </p:spPr>
        <p:txBody>
          <a:bodyPr wrap="none" rtlCol="0" anchor="t"/>
          <a:lstStyle/>
          <a:p>
            <a:pPr marL="0" indent="0" algn="ctr">
              <a:lnSpc>
                <a:spcPts val="2858"/>
              </a:lnSpc>
              <a:buNone/>
            </a:pPr>
            <a:r>
              <a:rPr lang="en-US" sz="1786" dirty="0">
                <a:solidFill>
                  <a:srgbClr val="746558"/>
                </a:solidFill>
                <a:latin typeface="Gelasio" pitchFamily="34" charset="0"/>
                <a:ea typeface="Gelasio" pitchFamily="34" charset="-122"/>
                <a:cs typeface="Gelasio" pitchFamily="34" charset="-120"/>
              </a:rPr>
              <a:t>Listing 8 - Primer slanja zahteva za kreiranje pregleda na backend </a:t>
            </a:r>
            <a:endParaRPr lang="en-US" sz="1786"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738307"/>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Demostracija</a:t>
            </a:r>
            <a:endParaRPr lang="en-US" sz="4465" dirty="0"/>
          </a:p>
        </p:txBody>
      </p:sp>
      <p:sp>
        <p:nvSpPr>
          <p:cNvPr id="5" name="Text 3"/>
          <p:cNvSpPr/>
          <p:nvPr/>
        </p:nvSpPr>
        <p:spPr>
          <a:xfrm>
            <a:off x="793790" y="1900714"/>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Naš sistem je implementiran kako bi olakšao administraciju i vođenje zdravstvenih pregleda. Ovo poglavlje demonstrira tipičan način korišćenja aplikacije za upravljanje zdravstvenim pregledima, prateći sve potrebne korake i osiguravajući tačnost i ažurnost podataka.</a:t>
            </a:r>
            <a:endParaRPr lang="en-US" sz="1786" dirty="0"/>
          </a:p>
        </p:txBody>
      </p:sp>
      <p:sp>
        <p:nvSpPr>
          <p:cNvPr id="6" name="Text 4"/>
          <p:cNvSpPr/>
          <p:nvPr/>
        </p:nvSpPr>
        <p:spPr>
          <a:xfrm>
            <a:off x="793790" y="3329583"/>
            <a:ext cx="11870174" cy="425291"/>
          </a:xfrm>
          <a:prstGeom prst="rect">
            <a:avLst/>
          </a:prstGeom>
          <a:noFill/>
          <a:ln/>
        </p:spPr>
        <p:txBody>
          <a:bodyPr wrap="none" rtlCol="0" anchor="t"/>
          <a:lstStyle/>
          <a:p>
            <a:pPr marL="0" indent="0">
              <a:lnSpc>
                <a:spcPts val="3349"/>
              </a:lnSpc>
              <a:buNone/>
            </a:pPr>
            <a:r>
              <a:rPr lang="en-US" sz="2679" b="1" dirty="0">
                <a:solidFill>
                  <a:srgbClr val="484237"/>
                </a:solidFill>
                <a:latin typeface="Gelasio" pitchFamily="34" charset="0"/>
                <a:ea typeface="Gelasio" pitchFamily="34" charset="-122"/>
                <a:cs typeface="Gelasio" pitchFamily="34" charset="-120"/>
              </a:rPr>
              <a:t>Demonstracija korišćenja aplikacije za kreiranje zdravstvenih pregleda</a:t>
            </a:r>
            <a:endParaRPr lang="en-US" sz="2679" dirty="0"/>
          </a:p>
        </p:txBody>
      </p:sp>
      <p:sp>
        <p:nvSpPr>
          <p:cNvPr id="7" name="Text 5"/>
          <p:cNvSpPr/>
          <p:nvPr/>
        </p:nvSpPr>
        <p:spPr>
          <a:xfrm>
            <a:off x="793790" y="4095036"/>
            <a:ext cx="13042821" cy="362903"/>
          </a:xfrm>
          <a:prstGeom prst="rect">
            <a:avLst/>
          </a:prstGeom>
          <a:noFill/>
          <a:ln/>
        </p:spPr>
        <p:txBody>
          <a:bodyPr wrap="non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Ovo poglavlje demonstrira korake za kreiranje zdravstvenog pregleda od strane doktora u našoj aplikaciji.</a:t>
            </a:r>
            <a:endParaRPr lang="en-US" sz="1786" dirty="0"/>
          </a:p>
        </p:txBody>
      </p:sp>
      <p:sp>
        <p:nvSpPr>
          <p:cNvPr id="8" name="Text 6"/>
          <p:cNvSpPr/>
          <p:nvPr/>
        </p:nvSpPr>
        <p:spPr>
          <a:xfrm>
            <a:off x="1156692" y="4713089"/>
            <a:ext cx="12679918" cy="362903"/>
          </a:xfrm>
          <a:prstGeom prst="rect">
            <a:avLst/>
          </a:prstGeom>
          <a:noFill/>
          <a:ln/>
        </p:spPr>
        <p:txBody>
          <a:bodyPr wrap="none" rtlCol="0" anchor="t"/>
          <a:lstStyle/>
          <a:p>
            <a:pPr marL="342900" indent="-342900" algn="l">
              <a:lnSpc>
                <a:spcPts val="2858"/>
              </a:lnSpc>
              <a:buSzPct val="100000"/>
              <a:buFont typeface="+mj-lt"/>
              <a:buAutoNum type="arabicPeriod"/>
            </a:pPr>
            <a:r>
              <a:rPr lang="en-US" sz="1786" b="1" dirty="0">
                <a:solidFill>
                  <a:srgbClr val="746558"/>
                </a:solidFill>
                <a:latin typeface="Gelasio" pitchFamily="34" charset="0"/>
                <a:ea typeface="Gelasio" pitchFamily="34" charset="-122"/>
                <a:cs typeface="Gelasio" pitchFamily="34" charset="-120"/>
              </a:rPr>
              <a:t>Prijavljivanje doktora</a:t>
            </a:r>
            <a:r>
              <a:rPr lang="en-US" sz="1786" dirty="0">
                <a:solidFill>
                  <a:srgbClr val="746558"/>
                </a:solidFill>
                <a:latin typeface="Gelasio" pitchFamily="34" charset="0"/>
                <a:ea typeface="Gelasio" pitchFamily="34" charset="-122"/>
                <a:cs typeface="Gelasio" pitchFamily="34" charset="-120"/>
              </a:rPr>
              <a:t> Doktor se prijavljuje u aplikaciju koristeći svoje doktorske pristupne podatke.</a:t>
            </a:r>
            <a:endParaRPr lang="en-US" sz="1786" dirty="0"/>
          </a:p>
        </p:txBody>
      </p:sp>
      <p:sp>
        <p:nvSpPr>
          <p:cNvPr id="9" name="Text 7"/>
          <p:cNvSpPr/>
          <p:nvPr/>
        </p:nvSpPr>
        <p:spPr>
          <a:xfrm>
            <a:off x="1156692" y="5155287"/>
            <a:ext cx="12679918" cy="725805"/>
          </a:xfrm>
          <a:prstGeom prst="rect">
            <a:avLst/>
          </a:prstGeom>
          <a:noFill/>
          <a:ln/>
        </p:spPr>
        <p:txBody>
          <a:bodyPr wrap="square" rtlCol="0" anchor="t"/>
          <a:lstStyle/>
          <a:p>
            <a:pPr marL="342900" indent="-342900" algn="l">
              <a:lnSpc>
                <a:spcPts val="2858"/>
              </a:lnSpc>
              <a:buSzPct val="100000"/>
              <a:buFont typeface="+mj-lt"/>
              <a:buAutoNum type="arabicPeriod" startAt="2"/>
            </a:pPr>
            <a:r>
              <a:rPr lang="en-US" sz="1786" b="1" dirty="0">
                <a:solidFill>
                  <a:srgbClr val="746558"/>
                </a:solidFill>
                <a:latin typeface="Gelasio" pitchFamily="34" charset="0"/>
                <a:ea typeface="Gelasio" pitchFamily="34" charset="-122"/>
                <a:cs typeface="Gelasio" pitchFamily="34" charset="-120"/>
              </a:rPr>
              <a:t>Pregled dostupnih opcija</a:t>
            </a:r>
            <a:r>
              <a:rPr lang="en-US" sz="1786" dirty="0">
                <a:solidFill>
                  <a:srgbClr val="746558"/>
                </a:solidFill>
                <a:latin typeface="Gelasio" pitchFamily="34" charset="0"/>
                <a:ea typeface="Gelasio" pitchFamily="34" charset="-122"/>
                <a:cs typeface="Gelasio" pitchFamily="34" charset="-120"/>
              </a:rPr>
              <a:t> Nakon uspešne prijave, doktor ima pristup glavnom meniju gde može izabrati opciju za kreiranje novog zdravstvenog pregleda kao što je prikazano na slici broj 4.</a:t>
            </a:r>
            <a:endParaRPr lang="en-US" sz="1786" dirty="0"/>
          </a:p>
        </p:txBody>
      </p:sp>
      <p:sp>
        <p:nvSpPr>
          <p:cNvPr id="10" name="Text 8"/>
          <p:cNvSpPr/>
          <p:nvPr/>
        </p:nvSpPr>
        <p:spPr>
          <a:xfrm>
            <a:off x="1156692" y="5960388"/>
            <a:ext cx="12679918" cy="725805"/>
          </a:xfrm>
          <a:prstGeom prst="rect">
            <a:avLst/>
          </a:prstGeom>
          <a:noFill/>
          <a:ln/>
        </p:spPr>
        <p:txBody>
          <a:bodyPr wrap="square" rtlCol="0" anchor="t"/>
          <a:lstStyle/>
          <a:p>
            <a:pPr marL="342900" indent="-342900" algn="l">
              <a:lnSpc>
                <a:spcPts val="2858"/>
              </a:lnSpc>
              <a:buSzPct val="100000"/>
              <a:buFont typeface="+mj-lt"/>
              <a:buAutoNum type="arabicPeriod" startAt="3"/>
            </a:pPr>
            <a:r>
              <a:rPr lang="en-US" sz="1786" b="1" dirty="0">
                <a:solidFill>
                  <a:srgbClr val="746558"/>
                </a:solidFill>
                <a:latin typeface="Gelasio" pitchFamily="34" charset="0"/>
                <a:ea typeface="Gelasio" pitchFamily="34" charset="-122"/>
                <a:cs typeface="Gelasio" pitchFamily="34" charset="-120"/>
              </a:rPr>
              <a:t>Unos informacija</a:t>
            </a:r>
            <a:r>
              <a:rPr lang="en-US" sz="1786" dirty="0">
                <a:solidFill>
                  <a:srgbClr val="746558"/>
                </a:solidFill>
                <a:latin typeface="Gelasio" pitchFamily="34" charset="0"/>
                <a:ea typeface="Gelasio" pitchFamily="34" charset="-122"/>
                <a:cs typeface="Gelasio" pitchFamily="34" charset="-120"/>
              </a:rPr>
              <a:t> Doktor unosi podatke o pacijentu, bira željeni datum i vreme pregleda, unosi broj prostorije i dodatan opis, ako je potreban, kao što je prikazano na slici broj 5. </a:t>
            </a:r>
            <a:endParaRPr lang="en-US" sz="1786" dirty="0"/>
          </a:p>
        </p:txBody>
      </p:sp>
      <p:sp>
        <p:nvSpPr>
          <p:cNvPr id="11" name="Text 9"/>
          <p:cNvSpPr/>
          <p:nvPr/>
        </p:nvSpPr>
        <p:spPr>
          <a:xfrm>
            <a:off x="1156692" y="6765488"/>
            <a:ext cx="12679918" cy="725805"/>
          </a:xfrm>
          <a:prstGeom prst="rect">
            <a:avLst/>
          </a:prstGeom>
          <a:noFill/>
          <a:ln/>
        </p:spPr>
        <p:txBody>
          <a:bodyPr wrap="square" rtlCol="0" anchor="t"/>
          <a:lstStyle/>
          <a:p>
            <a:pPr marL="342900" indent="-342900" algn="l">
              <a:lnSpc>
                <a:spcPts val="2858"/>
              </a:lnSpc>
              <a:buSzPct val="100000"/>
              <a:buFont typeface="+mj-lt"/>
              <a:buAutoNum type="arabicPeriod" startAt="4"/>
            </a:pPr>
            <a:r>
              <a:rPr lang="en-US" sz="1786" b="1" dirty="0">
                <a:solidFill>
                  <a:srgbClr val="746558"/>
                </a:solidFill>
                <a:latin typeface="Gelasio" pitchFamily="34" charset="0"/>
                <a:ea typeface="Gelasio" pitchFamily="34" charset="-122"/>
                <a:cs typeface="Gelasio" pitchFamily="34" charset="-120"/>
              </a:rPr>
              <a:t>Potvrda kreiranja pregleda</a:t>
            </a:r>
            <a:r>
              <a:rPr lang="en-US" sz="1786" dirty="0">
                <a:solidFill>
                  <a:srgbClr val="746558"/>
                </a:solidFill>
                <a:latin typeface="Gelasio" pitchFamily="34" charset="0"/>
                <a:ea typeface="Gelasio" pitchFamily="34" charset="-122"/>
                <a:cs typeface="Gelasio" pitchFamily="34" charset="-120"/>
              </a:rPr>
              <a:t> Nakon unosa svih potrebnih informacija, doktor potvrđuje kreiranje pregleda, kao što je prikazano na slici broj 5.</a:t>
            </a:r>
            <a:endParaRPr lang="en-US" sz="1786"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836890"/>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Demonstracija</a:t>
            </a:r>
            <a:endParaRPr lang="en-US" sz="4465" dirty="0"/>
          </a:p>
        </p:txBody>
      </p:sp>
      <p:pic>
        <p:nvPicPr>
          <p:cNvPr id="5" name="Image 0" descr="preencoded.png"/>
          <p:cNvPicPr>
            <a:picLocks noChangeAspect="1"/>
          </p:cNvPicPr>
          <p:nvPr/>
        </p:nvPicPr>
        <p:blipFill>
          <a:blip r:embed="rId3"/>
          <a:stretch>
            <a:fillRect/>
          </a:stretch>
        </p:blipFill>
        <p:spPr>
          <a:xfrm>
            <a:off x="2268260" y="1999298"/>
            <a:ext cx="10093762" cy="4775359"/>
          </a:xfrm>
          <a:prstGeom prst="rect">
            <a:avLst/>
          </a:prstGeom>
        </p:spPr>
      </p:pic>
      <p:sp>
        <p:nvSpPr>
          <p:cNvPr id="6" name="Text 3"/>
          <p:cNvSpPr/>
          <p:nvPr/>
        </p:nvSpPr>
        <p:spPr>
          <a:xfrm>
            <a:off x="793790" y="7029807"/>
            <a:ext cx="13042821" cy="362903"/>
          </a:xfrm>
          <a:prstGeom prst="rect">
            <a:avLst/>
          </a:prstGeom>
          <a:noFill/>
          <a:ln/>
        </p:spPr>
        <p:txBody>
          <a:bodyPr wrap="none" rtlCol="0" anchor="t"/>
          <a:lstStyle/>
          <a:p>
            <a:pPr marL="0" indent="0" algn="ctr">
              <a:lnSpc>
                <a:spcPts val="2858"/>
              </a:lnSpc>
              <a:buNone/>
            </a:pPr>
            <a:r>
              <a:rPr lang="en-US" sz="1786" dirty="0">
                <a:solidFill>
                  <a:srgbClr val="746558"/>
                </a:solidFill>
                <a:latin typeface="Gelasio" pitchFamily="34" charset="0"/>
                <a:ea typeface="Gelasio" pitchFamily="34" charset="-122"/>
                <a:cs typeface="Gelasio" pitchFamily="34" charset="-120"/>
              </a:rPr>
              <a:t>Slika broj 4 - </a:t>
            </a:r>
            <a:r>
              <a:rPr lang="en-US" sz="1786" dirty="0" err="1">
                <a:solidFill>
                  <a:srgbClr val="746558"/>
                </a:solidFill>
                <a:latin typeface="Gelasio" pitchFamily="34" charset="0"/>
                <a:ea typeface="Gelasio" pitchFamily="34" charset="-122"/>
                <a:cs typeface="Gelasio" pitchFamily="34" charset="-120"/>
              </a:rPr>
              <a:t>Prikaz</a:t>
            </a:r>
            <a:r>
              <a:rPr lang="en-US" sz="1786" dirty="0">
                <a:solidFill>
                  <a:srgbClr val="746558"/>
                </a:solidFill>
                <a:latin typeface="Gelasio" pitchFamily="34" charset="0"/>
                <a:ea typeface="Gelasio" pitchFamily="34" charset="-122"/>
                <a:cs typeface="Gelasio" pitchFamily="34" charset="-120"/>
              </a:rPr>
              <a:t> dostupnih opcija, odabir opcije "Kreiranje pregleda"</a:t>
            </a:r>
            <a:endParaRPr lang="en-US" sz="1786"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026557"/>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Demonstracija</a:t>
            </a:r>
            <a:endParaRPr lang="en-US" sz="4465" dirty="0"/>
          </a:p>
        </p:txBody>
      </p:sp>
      <p:pic>
        <p:nvPicPr>
          <p:cNvPr id="5" name="Image 0" descr="preencoded.png"/>
          <p:cNvPicPr>
            <a:picLocks noChangeAspect="1"/>
          </p:cNvPicPr>
          <p:nvPr/>
        </p:nvPicPr>
        <p:blipFill>
          <a:blip r:embed="rId3"/>
          <a:stretch>
            <a:fillRect/>
          </a:stretch>
        </p:blipFill>
        <p:spPr>
          <a:xfrm>
            <a:off x="2703076" y="2188964"/>
            <a:ext cx="9224248" cy="4395907"/>
          </a:xfrm>
          <a:prstGeom prst="rect">
            <a:avLst/>
          </a:prstGeom>
        </p:spPr>
      </p:pic>
      <p:sp>
        <p:nvSpPr>
          <p:cNvPr id="6" name="Text 3"/>
          <p:cNvSpPr/>
          <p:nvPr/>
        </p:nvSpPr>
        <p:spPr>
          <a:xfrm>
            <a:off x="793790" y="6840022"/>
            <a:ext cx="13042821" cy="362903"/>
          </a:xfrm>
          <a:prstGeom prst="rect">
            <a:avLst/>
          </a:prstGeom>
          <a:noFill/>
          <a:ln/>
        </p:spPr>
        <p:txBody>
          <a:bodyPr wrap="none" rtlCol="0" anchor="t"/>
          <a:lstStyle/>
          <a:p>
            <a:pPr marL="0" indent="0" algn="ctr">
              <a:lnSpc>
                <a:spcPts val="2858"/>
              </a:lnSpc>
              <a:buNone/>
            </a:pPr>
            <a:r>
              <a:rPr lang="en-US" sz="1786" dirty="0">
                <a:solidFill>
                  <a:srgbClr val="746558"/>
                </a:solidFill>
                <a:latin typeface="Gelasio" pitchFamily="34" charset="0"/>
                <a:ea typeface="Gelasio" pitchFamily="34" charset="-122"/>
                <a:cs typeface="Gelasio" pitchFamily="34" charset="-120"/>
              </a:rPr>
              <a:t>Slika broj 5 - </a:t>
            </a:r>
            <a:r>
              <a:rPr lang="en-US" sz="1786" dirty="0" err="1">
                <a:solidFill>
                  <a:srgbClr val="746558"/>
                </a:solidFill>
                <a:latin typeface="Gelasio" pitchFamily="34" charset="0"/>
                <a:ea typeface="Gelasio" pitchFamily="34" charset="-122"/>
                <a:cs typeface="Gelasio" pitchFamily="34" charset="-120"/>
              </a:rPr>
              <a:t>Prikaz</a:t>
            </a:r>
            <a:r>
              <a:rPr lang="en-US" sz="1786" dirty="0">
                <a:solidFill>
                  <a:srgbClr val="746558"/>
                </a:solidFill>
                <a:latin typeface="Gelasio" pitchFamily="34" charset="0"/>
                <a:ea typeface="Gelasio" pitchFamily="34" charset="-122"/>
                <a:cs typeface="Gelasio" pitchFamily="34" charset="-120"/>
              </a:rPr>
              <a:t> forme za unos informacija o zdravstvenom pregledu</a:t>
            </a:r>
            <a:endParaRPr lang="en-US" sz="1786"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58071" y="942261"/>
            <a:ext cx="5414963" cy="676870"/>
          </a:xfrm>
          <a:prstGeom prst="rect">
            <a:avLst/>
          </a:prstGeom>
          <a:noFill/>
          <a:ln/>
        </p:spPr>
        <p:txBody>
          <a:bodyPr wrap="none" rtlCol="0" anchor="t"/>
          <a:lstStyle/>
          <a:p>
            <a:pPr marL="0" indent="0">
              <a:lnSpc>
                <a:spcPts val="5330"/>
              </a:lnSpc>
              <a:buNone/>
            </a:pPr>
            <a:r>
              <a:rPr lang="en-US" sz="4264" b="1" dirty="0">
                <a:solidFill>
                  <a:srgbClr val="484237"/>
                </a:solidFill>
                <a:latin typeface="Gelasio" pitchFamily="34" charset="0"/>
                <a:ea typeface="Gelasio" pitchFamily="34" charset="-122"/>
                <a:cs typeface="Gelasio" pitchFamily="34" charset="-120"/>
              </a:rPr>
              <a:t>Zaključak</a:t>
            </a:r>
            <a:endParaRPr lang="en-US" sz="4264" dirty="0"/>
          </a:p>
        </p:txBody>
      </p:sp>
      <p:sp>
        <p:nvSpPr>
          <p:cNvPr id="5" name="Text 3"/>
          <p:cNvSpPr/>
          <p:nvPr/>
        </p:nvSpPr>
        <p:spPr>
          <a:xfrm>
            <a:off x="758071" y="2052280"/>
            <a:ext cx="13114258" cy="1039416"/>
          </a:xfrm>
          <a:prstGeom prst="rect">
            <a:avLst/>
          </a:prstGeom>
          <a:noFill/>
          <a:ln/>
        </p:spPr>
        <p:txBody>
          <a:bodyPr wrap="square" rtlCol="0" anchor="t"/>
          <a:lstStyle/>
          <a:p>
            <a:pPr marL="0" indent="0">
              <a:lnSpc>
                <a:spcPts val="2729"/>
              </a:lnSpc>
              <a:buNone/>
            </a:pPr>
            <a:r>
              <a:rPr lang="en-US" sz="1706" dirty="0">
                <a:solidFill>
                  <a:srgbClr val="746558"/>
                </a:solidFill>
                <a:latin typeface="Gelasio" pitchFamily="34" charset="0"/>
                <a:ea typeface="Gelasio" pitchFamily="34" charset="-122"/>
                <a:cs typeface="Gelasio" pitchFamily="34" charset="-120"/>
              </a:rPr>
              <a:t>U ovom radu je predstavljeno softversko rešenje za korišćenje zdravstvenih usluga koje je uspešno odgovorilo na potrebe efikasnog zakazivanja i praćenja termina. Prikazano rešenje olakšava korisnicima da putem web aplikacije zakazuju zdravstvene preglede, omogućava zdravstvenim radnicima da objavljuju i ažuriraju svoju listu slobodnih termina, dok studenti rezervisati termine. </a:t>
            </a:r>
            <a:endParaRPr lang="en-US" sz="1706" dirty="0"/>
          </a:p>
        </p:txBody>
      </p:sp>
      <p:sp>
        <p:nvSpPr>
          <p:cNvPr id="6" name="Text 4"/>
          <p:cNvSpPr/>
          <p:nvPr/>
        </p:nvSpPr>
        <p:spPr>
          <a:xfrm>
            <a:off x="758071" y="3335298"/>
            <a:ext cx="13114258" cy="1385888"/>
          </a:xfrm>
          <a:prstGeom prst="rect">
            <a:avLst/>
          </a:prstGeom>
          <a:noFill/>
          <a:ln/>
        </p:spPr>
        <p:txBody>
          <a:bodyPr wrap="square" rtlCol="0" anchor="t"/>
          <a:lstStyle/>
          <a:p>
            <a:pPr marL="0" indent="0">
              <a:lnSpc>
                <a:spcPts val="2729"/>
              </a:lnSpc>
              <a:buNone/>
            </a:pPr>
            <a:r>
              <a:rPr lang="en-US" sz="1706" dirty="0">
                <a:solidFill>
                  <a:srgbClr val="746558"/>
                </a:solidFill>
                <a:latin typeface="Gelasio" pitchFamily="34" charset="0"/>
                <a:ea typeface="Gelasio" pitchFamily="34" charset="-122"/>
                <a:cs typeface="Gelasio" pitchFamily="34" charset="-120"/>
              </a:rPr>
              <a:t>Dobrim stranama ovog rešenja može se smatrati intuitivan korisnički interfejs koji olakšava korisnicima navigaciju i brzo zakazivanje pregleda, uz efikasnu komunikaciju sa serverskom bazom podataka putem REST API-ja. Sa druge strane, nedostaci kao što su potreba za dodatnim unapređenjem UI/UX dizajna ili optimizacija performansi mogu se prevazići daljim iteracijama i upotrebom savremenih tehnologija kao što su Angular i Node.js.</a:t>
            </a:r>
            <a:endParaRPr lang="en-US" sz="1706" dirty="0"/>
          </a:p>
        </p:txBody>
      </p:sp>
      <p:sp>
        <p:nvSpPr>
          <p:cNvPr id="7" name="Text 5"/>
          <p:cNvSpPr/>
          <p:nvPr/>
        </p:nvSpPr>
        <p:spPr>
          <a:xfrm>
            <a:off x="758071" y="4964787"/>
            <a:ext cx="13114258" cy="1039416"/>
          </a:xfrm>
          <a:prstGeom prst="rect">
            <a:avLst/>
          </a:prstGeom>
          <a:noFill/>
          <a:ln/>
        </p:spPr>
        <p:txBody>
          <a:bodyPr wrap="square" rtlCol="0" anchor="t"/>
          <a:lstStyle/>
          <a:p>
            <a:pPr marL="0" indent="0">
              <a:lnSpc>
                <a:spcPts val="2729"/>
              </a:lnSpc>
              <a:buNone/>
            </a:pPr>
            <a:r>
              <a:rPr lang="en-US" sz="1706" dirty="0">
                <a:solidFill>
                  <a:srgbClr val="746558"/>
                </a:solidFill>
                <a:latin typeface="Gelasio" pitchFamily="34" charset="0"/>
                <a:ea typeface="Gelasio" pitchFamily="34" charset="-122"/>
                <a:cs typeface="Gelasio" pitchFamily="34" charset="-120"/>
              </a:rPr>
              <a:t>Sistem prikazan u ovom radu, u poređenju sa srodnim rešenjima, pruža jednostavnost pri korišćenju, a istovremeno obezbeđuje potrebne funkcionalnosti. S obzirom na to da u razvoju analiziranog rešenja učestvuju timovi inženjera, očekivano je da ona poseduju izvesne prednosti u odnosu na rešenje predstavljeno u ovom radu.</a:t>
            </a:r>
            <a:endParaRPr lang="en-US" sz="1706" dirty="0"/>
          </a:p>
        </p:txBody>
      </p:sp>
      <p:sp>
        <p:nvSpPr>
          <p:cNvPr id="8" name="Text 6"/>
          <p:cNvSpPr/>
          <p:nvPr/>
        </p:nvSpPr>
        <p:spPr>
          <a:xfrm>
            <a:off x="758071" y="6247805"/>
            <a:ext cx="13114258" cy="1039416"/>
          </a:xfrm>
          <a:prstGeom prst="rect">
            <a:avLst/>
          </a:prstGeom>
          <a:noFill/>
          <a:ln/>
        </p:spPr>
        <p:txBody>
          <a:bodyPr wrap="square" rtlCol="0" anchor="t"/>
          <a:lstStyle/>
          <a:p>
            <a:pPr marL="0" indent="0">
              <a:lnSpc>
                <a:spcPts val="2729"/>
              </a:lnSpc>
              <a:buNone/>
            </a:pPr>
            <a:r>
              <a:rPr lang="en-US" sz="1706" dirty="0">
                <a:solidFill>
                  <a:srgbClr val="746558"/>
                </a:solidFill>
                <a:latin typeface="Gelasio" pitchFamily="34" charset="0"/>
                <a:ea typeface="Gelasio" pitchFamily="34" charset="-122"/>
                <a:cs typeface="Gelasio" pitchFamily="34" charset="-120"/>
              </a:rPr>
              <a:t>Za dalji razvoj ovog sistema preporučuje se implementacija dodatnih funkcionalnosti poput integracije sa elektronskim zdravstvenim kartonima ili unapređenje podrške za različite platforme, kao što su mobilne aplikacije ili pristup putem veb pregledača. To bi omogućilo širenje dostupnosti sistema i poboljšanje korisničkog iskustva, što bi rezultiralo većim prihvatanjem od strane krajnjih korisnika.</a:t>
            </a:r>
            <a:endParaRPr lang="en-US" sz="1706"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007507"/>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Literatura</a:t>
            </a:r>
            <a:endParaRPr lang="en-US" sz="4465" dirty="0"/>
          </a:p>
        </p:txBody>
      </p:sp>
      <p:sp>
        <p:nvSpPr>
          <p:cNvPr id="5" name="Text 3"/>
          <p:cNvSpPr/>
          <p:nvPr/>
        </p:nvSpPr>
        <p:spPr>
          <a:xfrm>
            <a:off x="793790" y="2169914"/>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[1] </a:t>
            </a:r>
            <a:r>
              <a:rPr lang="en-US" sz="1786" dirty="0">
                <a:solidFill>
                  <a:srgbClr val="746558"/>
                </a:solidFill>
                <a:latin typeface="Gelasio" pitchFamily="34" charset="0"/>
                <a:ea typeface="Gelasio" pitchFamily="34" charset="-122"/>
                <a:cs typeface="Gelasio" pitchFamily="34" charset="-120"/>
              </a:rPr>
              <a:t>Detalji o eUpravi. Preuzeto sa </a:t>
            </a:r>
            <a:r>
              <a:rPr lang="en-US" sz="1786" u="sng" dirty="0">
                <a:solidFill>
                  <a:srgbClr val="7F674D"/>
                </a:solidFill>
                <a:latin typeface="Gelasio" pitchFamily="34" charset="0"/>
                <a:ea typeface="Gelasio" pitchFamily="34" charset="-122"/>
                <a:cs typeface="Gelasio" pitchFamily="34" charset="-120"/>
                <a:hlinkClick r:id="rId3">
                  <a:extLst>
                    <a:ext uri="{A12FA001-AC4F-418D-AE19-62706E023703}">
                      <ahyp:hlinkClr xmlns:ahyp="http://schemas.microsoft.com/office/drawing/2018/hyperlinkcolor" val="tx"/>
                    </a:ext>
                  </a:extLst>
                </a:hlinkClick>
              </a:rPr>
              <a:t>https://euprava.gov.rs/</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6" name="Text 4"/>
          <p:cNvSpPr/>
          <p:nvPr/>
        </p:nvSpPr>
        <p:spPr>
          <a:xfrm>
            <a:off x="793790" y="2787968"/>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[2] </a:t>
            </a:r>
            <a:r>
              <a:rPr lang="en-US" sz="1786" dirty="0">
                <a:solidFill>
                  <a:srgbClr val="746558"/>
                </a:solidFill>
                <a:latin typeface="Gelasio" pitchFamily="34" charset="0"/>
                <a:ea typeface="Gelasio" pitchFamily="34" charset="-122"/>
                <a:cs typeface="Gelasio" pitchFamily="34" charset="-120"/>
              </a:rPr>
              <a:t>Detalji o eZdravlju. Preuzeto sa </a:t>
            </a:r>
            <a:r>
              <a:rPr lang="en-US" sz="1786" u="sng" dirty="0">
                <a:solidFill>
                  <a:srgbClr val="7F674D"/>
                </a:solidFill>
                <a:latin typeface="Gelasio" pitchFamily="34" charset="0"/>
                <a:ea typeface="Gelasio" pitchFamily="34" charset="-122"/>
                <a:cs typeface="Gelasio" pitchFamily="34" charset="-120"/>
                <a:hlinkClick r:id="rId4">
                  <a:extLst>
                    <a:ext uri="{A12FA001-AC4F-418D-AE19-62706E023703}">
                      <ahyp:hlinkClr xmlns:ahyp="http://schemas.microsoft.com/office/drawing/2018/hyperlinkcolor" val="tx"/>
                    </a:ext>
                  </a:extLst>
                </a:hlinkClick>
              </a:rPr>
              <a:t>https://euprava.gov.rs/zivotna-oblast/17?active-tab=0</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7" name="Text 5"/>
          <p:cNvSpPr/>
          <p:nvPr/>
        </p:nvSpPr>
        <p:spPr>
          <a:xfrm>
            <a:off x="793790" y="3406021"/>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[3] </a:t>
            </a:r>
            <a:r>
              <a:rPr lang="en-US" sz="1786" dirty="0">
                <a:solidFill>
                  <a:srgbClr val="746558"/>
                </a:solidFill>
                <a:latin typeface="Gelasio" pitchFamily="34" charset="0"/>
                <a:ea typeface="Gelasio" pitchFamily="34" charset="-122"/>
                <a:cs typeface="Gelasio" pitchFamily="34" charset="-120"/>
              </a:rPr>
              <a:t>Izvor citata. Preuzeto sa </a:t>
            </a:r>
            <a:r>
              <a:rPr lang="en-US" sz="1786" u="sng" dirty="0">
                <a:solidFill>
                  <a:srgbClr val="7F674D"/>
                </a:solidFill>
                <a:latin typeface="Gelasio" pitchFamily="34" charset="0"/>
                <a:ea typeface="Gelasio" pitchFamily="34" charset="-122"/>
                <a:cs typeface="Gelasio" pitchFamily="34" charset="-120"/>
                <a:hlinkClick r:id="rId5">
                  <a:extLst>
                    <a:ext uri="{A12FA001-AC4F-418D-AE19-62706E023703}">
                      <ahyp:hlinkClr xmlns:ahyp="http://schemas.microsoft.com/office/drawing/2018/hyperlinkcolor" val="tx"/>
                    </a:ext>
                  </a:extLst>
                </a:hlinkClick>
              </a:rPr>
              <a:t>https://www.ite.gov.rs/</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8" name="Text 6"/>
          <p:cNvSpPr/>
          <p:nvPr/>
        </p:nvSpPr>
        <p:spPr>
          <a:xfrm>
            <a:off x="793790" y="4024074"/>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[4] </a:t>
            </a:r>
            <a:r>
              <a:rPr lang="en-US" sz="1786" dirty="0">
                <a:solidFill>
                  <a:srgbClr val="746558"/>
                </a:solidFill>
                <a:latin typeface="Gelasio" pitchFamily="34" charset="0"/>
                <a:ea typeface="Gelasio" pitchFamily="34" charset="-122"/>
                <a:cs typeface="Gelasio" pitchFamily="34" charset="-120"/>
              </a:rPr>
              <a:t>Malo više o tome šta je Java </a:t>
            </a:r>
            <a:r>
              <a:rPr lang="en-US" sz="1786" u="sng" dirty="0">
                <a:solidFill>
                  <a:srgbClr val="7F674D"/>
                </a:solidFill>
                <a:latin typeface="Gelasio" pitchFamily="34" charset="0"/>
                <a:ea typeface="Gelasio" pitchFamily="34" charset="-122"/>
                <a:cs typeface="Gelasio" pitchFamily="34" charset="-120"/>
                <a:hlinkClick r:id="rId6">
                  <a:extLst>
                    <a:ext uri="{A12FA001-AC4F-418D-AE19-62706E023703}">
                      <ahyp:hlinkClr xmlns:ahyp="http://schemas.microsoft.com/office/drawing/2018/hyperlinkcolor" val="tx"/>
                    </a:ext>
                  </a:extLst>
                </a:hlinkClick>
              </a:rPr>
              <a:t>https://www.java.com/en/download/help/whatis_java.html</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9" name="Text 7"/>
          <p:cNvSpPr/>
          <p:nvPr/>
        </p:nvSpPr>
        <p:spPr>
          <a:xfrm>
            <a:off x="793790" y="4642128"/>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[5] </a:t>
            </a:r>
            <a:r>
              <a:rPr lang="en-US" sz="1786" dirty="0">
                <a:solidFill>
                  <a:srgbClr val="746558"/>
                </a:solidFill>
                <a:latin typeface="Gelasio" pitchFamily="34" charset="0"/>
                <a:ea typeface="Gelasio" pitchFamily="34" charset="-122"/>
                <a:cs typeface="Gelasio" pitchFamily="34" charset="-120"/>
              </a:rPr>
              <a:t>Malo više o tome kako se koristi C# ​</a:t>
            </a:r>
            <a:r>
              <a:rPr lang="en-US" sz="1786" u="sng" dirty="0">
                <a:solidFill>
                  <a:srgbClr val="7F674D"/>
                </a:solidFill>
                <a:latin typeface="Gelasio" pitchFamily="34" charset="0"/>
                <a:ea typeface="Gelasio" pitchFamily="34" charset="-122"/>
                <a:cs typeface="Gelasio" pitchFamily="34" charset="-120"/>
                <a:hlinkClick r:id="rId7">
                  <a:extLst>
                    <a:ext uri="{A12FA001-AC4F-418D-AE19-62706E023703}">
                      <ahyp:hlinkClr xmlns:ahyp="http://schemas.microsoft.com/office/drawing/2018/hyperlinkcolor" val="tx"/>
                    </a:ext>
                  </a:extLst>
                </a:hlinkClick>
              </a:rPr>
              <a:t>https://www.w3schools.com/cs/index.php</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10" name="Text 8"/>
          <p:cNvSpPr/>
          <p:nvPr/>
        </p:nvSpPr>
        <p:spPr>
          <a:xfrm>
            <a:off x="793790" y="5260181"/>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[6] </a:t>
            </a:r>
            <a:r>
              <a:rPr lang="en-US" sz="1786" dirty="0">
                <a:solidFill>
                  <a:srgbClr val="746558"/>
                </a:solidFill>
                <a:latin typeface="Gelasio" pitchFamily="34" charset="0"/>
                <a:ea typeface="Gelasio" pitchFamily="34" charset="-122"/>
                <a:cs typeface="Gelasio" pitchFamily="34" charset="-120"/>
              </a:rPr>
              <a:t>Malo više o JavaScriptu ​​</a:t>
            </a:r>
            <a:r>
              <a:rPr lang="en-US" sz="1786" u="sng" dirty="0">
                <a:solidFill>
                  <a:srgbClr val="7F674D"/>
                </a:solidFill>
                <a:latin typeface="Gelasio" pitchFamily="34" charset="0"/>
                <a:ea typeface="Gelasio" pitchFamily="34" charset="-122"/>
                <a:cs typeface="Gelasio" pitchFamily="34" charset="-120"/>
                <a:hlinkClick r:id="rId8">
                  <a:extLst>
                    <a:ext uri="{A12FA001-AC4F-418D-AE19-62706E023703}">
                      <ahyp:hlinkClr xmlns:ahyp="http://schemas.microsoft.com/office/drawing/2018/hyperlinkcolor" val="tx"/>
                    </a:ext>
                  </a:extLst>
                </a:hlinkClick>
              </a:rPr>
              <a:t>https://www.hostinger.com/tutorials/what-is-javascript</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11" name="Text 9"/>
          <p:cNvSpPr/>
          <p:nvPr/>
        </p:nvSpPr>
        <p:spPr>
          <a:xfrm>
            <a:off x="793790" y="5878235"/>
            <a:ext cx="13042821" cy="362903"/>
          </a:xfrm>
          <a:prstGeom prst="rect">
            <a:avLst/>
          </a:prstGeom>
          <a:noFill/>
          <a:ln/>
        </p:spPr>
        <p:txBody>
          <a:bodyPr wrap="non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[7] </a:t>
            </a:r>
            <a:r>
              <a:rPr lang="en-US" sz="1786" dirty="0">
                <a:solidFill>
                  <a:srgbClr val="746558"/>
                </a:solidFill>
                <a:latin typeface="Gelasio" pitchFamily="34" charset="0"/>
                <a:ea typeface="Gelasio" pitchFamily="34" charset="-122"/>
                <a:cs typeface="Gelasio" pitchFamily="34" charset="-120"/>
              </a:rPr>
              <a:t>Malo više o Reactu ​​​</a:t>
            </a:r>
            <a:r>
              <a:rPr lang="en-US" sz="1786" u="sng" dirty="0">
                <a:solidFill>
                  <a:srgbClr val="7F674D"/>
                </a:solidFill>
                <a:latin typeface="Gelasio" pitchFamily="34" charset="0"/>
                <a:ea typeface="Gelasio" pitchFamily="34" charset="-122"/>
                <a:cs typeface="Gelasio" pitchFamily="34" charset="-120"/>
                <a:hlinkClick r:id="rId9">
                  <a:extLst>
                    <a:ext uri="{A12FA001-AC4F-418D-AE19-62706E023703}">
                      <ahyp:hlinkClr xmlns:ahyp="http://schemas.microsoft.com/office/drawing/2018/hyperlinkcolor" val="tx"/>
                    </a:ext>
                  </a:extLst>
                </a:hlinkClick>
              </a:rPr>
              <a:t>https://www.w3schools.com/whatis/whatis_react.asp</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
        <p:nvSpPr>
          <p:cNvPr id="12" name="Text 10"/>
          <p:cNvSpPr/>
          <p:nvPr/>
        </p:nvSpPr>
        <p:spPr>
          <a:xfrm>
            <a:off x="793790" y="6496288"/>
            <a:ext cx="13042821" cy="725805"/>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[8] </a:t>
            </a:r>
            <a:r>
              <a:rPr lang="en-US" sz="1786" dirty="0">
                <a:solidFill>
                  <a:srgbClr val="746558"/>
                </a:solidFill>
                <a:latin typeface="Gelasio" pitchFamily="34" charset="0"/>
                <a:ea typeface="Gelasio" pitchFamily="34" charset="-122"/>
                <a:cs typeface="Gelasio" pitchFamily="34" charset="-120"/>
              </a:rPr>
              <a:t>Malo o Oracle bazi podataka ​​​​</a:t>
            </a:r>
            <a:r>
              <a:rPr lang="en-US" sz="1786" u="sng" dirty="0">
                <a:solidFill>
                  <a:srgbClr val="7F674D"/>
                </a:solidFill>
                <a:latin typeface="Gelasio" pitchFamily="34" charset="0"/>
                <a:ea typeface="Gelasio" pitchFamily="34" charset="-122"/>
                <a:cs typeface="Gelasio" pitchFamily="34" charset="-120"/>
                <a:hlinkClick r:id="rId10">
                  <a:extLst>
                    <a:ext uri="{A12FA001-AC4F-418D-AE19-62706E023703}">
                      <ahyp:hlinkClr xmlns:ahyp="http://schemas.microsoft.com/office/drawing/2018/hyperlinkcolor" val="tx"/>
                    </a:ext>
                  </a:extLst>
                </a:hlinkClick>
              </a:rPr>
              <a:t>https://docs.oracle.com/en/database/oracle/oracle-database/12.2/cncpt/introduction-to-oracle-database.html</a:t>
            </a:r>
            <a:r>
              <a:rPr lang="en-US" sz="1786" dirty="0">
                <a:solidFill>
                  <a:srgbClr val="746558"/>
                </a:solidFill>
                <a:latin typeface="Gelasio" pitchFamily="34" charset="0"/>
                <a:ea typeface="Gelasio" pitchFamily="34" charset="-122"/>
                <a:cs typeface="Gelasio" pitchFamily="34" charset="-120"/>
              </a:rPr>
              <a:t>​​​.</a:t>
            </a:r>
            <a:endParaRPr lang="en-US" sz="178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849636"/>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Ključne reči</a:t>
            </a:r>
            <a:endParaRPr lang="en-US" sz="4465" dirty="0"/>
          </a:p>
        </p:txBody>
      </p:sp>
      <p:sp>
        <p:nvSpPr>
          <p:cNvPr id="5" name="Text 3"/>
          <p:cNvSpPr/>
          <p:nvPr/>
        </p:nvSpPr>
        <p:spPr>
          <a:xfrm>
            <a:off x="793790" y="3012043"/>
            <a:ext cx="13042821" cy="362903"/>
          </a:xfrm>
          <a:prstGeom prst="rect">
            <a:avLst/>
          </a:prstGeom>
          <a:noFill/>
          <a:ln/>
        </p:spPr>
        <p:txBody>
          <a:bodyPr wrap="none" rtlCol="0" anchor="t"/>
          <a:lstStyle/>
          <a:p>
            <a:pPr marL="0" indent="0">
              <a:lnSpc>
                <a:spcPts val="2858"/>
              </a:lnSpc>
              <a:buNone/>
            </a:pPr>
            <a:endParaRPr lang="en-US" sz="1786" dirty="0"/>
          </a:p>
        </p:txBody>
      </p:sp>
      <p:sp>
        <p:nvSpPr>
          <p:cNvPr id="6" name="Text 4"/>
          <p:cNvSpPr/>
          <p:nvPr/>
        </p:nvSpPr>
        <p:spPr>
          <a:xfrm>
            <a:off x="1156692" y="3630097"/>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746558"/>
                </a:solidFill>
                <a:latin typeface="Gelasio" pitchFamily="34" charset="0"/>
                <a:ea typeface="Gelasio" pitchFamily="34" charset="-122"/>
                <a:cs typeface="Gelasio" pitchFamily="34" charset="-120"/>
              </a:rPr>
              <a:t>elektronska uprava</a:t>
            </a:r>
            <a:endParaRPr lang="en-US" sz="1786" dirty="0"/>
          </a:p>
        </p:txBody>
      </p:sp>
      <p:sp>
        <p:nvSpPr>
          <p:cNvPr id="7" name="Text 5"/>
          <p:cNvSpPr/>
          <p:nvPr/>
        </p:nvSpPr>
        <p:spPr>
          <a:xfrm>
            <a:off x="1156692" y="4072295"/>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746558"/>
                </a:solidFill>
                <a:latin typeface="Gelasio" pitchFamily="34" charset="0"/>
                <a:ea typeface="Gelasio" pitchFamily="34" charset="-122"/>
                <a:cs typeface="Gelasio" pitchFamily="34" charset="-120"/>
              </a:rPr>
              <a:t>zdravstvene usluge</a:t>
            </a:r>
            <a:endParaRPr lang="en-US" sz="1786" dirty="0"/>
          </a:p>
        </p:txBody>
      </p:sp>
      <p:sp>
        <p:nvSpPr>
          <p:cNvPr id="8" name="Text 6"/>
          <p:cNvSpPr/>
          <p:nvPr/>
        </p:nvSpPr>
        <p:spPr>
          <a:xfrm>
            <a:off x="1156692" y="4514493"/>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746558"/>
                </a:solidFill>
                <a:latin typeface="Gelasio" pitchFamily="34" charset="0"/>
                <a:ea typeface="Gelasio" pitchFamily="34" charset="-122"/>
                <a:cs typeface="Gelasio" pitchFamily="34" charset="-120"/>
              </a:rPr>
              <a:t>zakazivanje pregleda</a:t>
            </a:r>
            <a:endParaRPr lang="en-US" sz="1786" dirty="0"/>
          </a:p>
        </p:txBody>
      </p:sp>
      <p:sp>
        <p:nvSpPr>
          <p:cNvPr id="9" name="Text 7"/>
          <p:cNvSpPr/>
          <p:nvPr/>
        </p:nvSpPr>
        <p:spPr>
          <a:xfrm>
            <a:off x="1156692" y="4956691"/>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746558"/>
                </a:solidFill>
                <a:latin typeface="Gelasio" pitchFamily="34" charset="0"/>
                <a:ea typeface="Gelasio" pitchFamily="34" charset="-122"/>
                <a:cs typeface="Gelasio" pitchFamily="34" charset="-120"/>
              </a:rPr>
              <a:t>Go programiranje</a:t>
            </a:r>
            <a:endParaRPr lang="en-US" sz="1786" dirty="0"/>
          </a:p>
        </p:txBody>
      </p:sp>
      <p:sp>
        <p:nvSpPr>
          <p:cNvPr id="10" name="Text 8"/>
          <p:cNvSpPr/>
          <p:nvPr/>
        </p:nvSpPr>
        <p:spPr>
          <a:xfrm>
            <a:off x="1156692" y="5398889"/>
            <a:ext cx="12679918" cy="362903"/>
          </a:xfrm>
          <a:prstGeom prst="rect">
            <a:avLst/>
          </a:prstGeom>
          <a:noFill/>
          <a:ln/>
        </p:spPr>
        <p:txBody>
          <a:bodyPr wrap="none" rtlCol="0" anchor="t"/>
          <a:lstStyle/>
          <a:p>
            <a:pPr marL="342900" indent="-342900" algn="l">
              <a:lnSpc>
                <a:spcPts val="2858"/>
              </a:lnSpc>
              <a:buSzPct val="100000"/>
              <a:buChar char="•"/>
            </a:pPr>
            <a:r>
              <a:rPr lang="en-US" sz="1786" dirty="0">
                <a:solidFill>
                  <a:srgbClr val="746558"/>
                </a:solidFill>
                <a:latin typeface="Gelasio" pitchFamily="34" charset="0"/>
                <a:ea typeface="Gelasio" pitchFamily="34" charset="-122"/>
                <a:cs typeface="Gelasio" pitchFamily="34" charset="-120"/>
              </a:rPr>
              <a:t>MongoDB</a:t>
            </a:r>
            <a:endParaRPr lang="en-US" sz="1786" dirty="0"/>
          </a:p>
        </p:txBody>
      </p:sp>
      <p:sp>
        <p:nvSpPr>
          <p:cNvPr id="11" name="Text 9"/>
          <p:cNvSpPr/>
          <p:nvPr/>
        </p:nvSpPr>
        <p:spPr>
          <a:xfrm>
            <a:off x="793790" y="6016943"/>
            <a:ext cx="13042821"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463873"/>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Uvod</a:t>
            </a:r>
            <a:endParaRPr lang="en-US" sz="4465" dirty="0"/>
          </a:p>
        </p:txBody>
      </p:sp>
      <p:sp>
        <p:nvSpPr>
          <p:cNvPr id="5" name="Text 3"/>
          <p:cNvSpPr/>
          <p:nvPr/>
        </p:nvSpPr>
        <p:spPr>
          <a:xfrm>
            <a:off x="793790" y="2626281"/>
            <a:ext cx="13042821" cy="1814513"/>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Elektronska uprava za zdravstvene usluge postaje sve važnija zbog potrebe za efikasnijim upravljanjem zdravstvenim resursima. Tradicionalni pristupi zakazivanju pregleda, pristupu medicinskim podacima i upravljanju terapijama često su neefikasni i zahtevaju fizičko prisustvo pacijenata, što može biti problematično.. Ova aplikacija nudi centralizovano rešenje koje povezuje pacijente i lekare, omogućavajući brz pristup potrebnim informacijama i uslugama. Bez ovakvih rešenja, pacijenti se suočavaju s dugim čekanjima, komplikovanom papirologijom i ograničenom dostupnošću zdravstvenih resursa.</a:t>
            </a:r>
            <a:endParaRPr lang="en-US" sz="1786" dirty="0"/>
          </a:p>
        </p:txBody>
      </p:sp>
      <p:sp>
        <p:nvSpPr>
          <p:cNvPr id="6" name="Text 4"/>
          <p:cNvSpPr/>
          <p:nvPr/>
        </p:nvSpPr>
        <p:spPr>
          <a:xfrm>
            <a:off x="793790" y="4695944"/>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Istorijski gledano, procesi upravljanja zdravstvenim uslugama bili su manuelni i decentralizovani. Međutim, s razvojem tehnologije, potreba za efikasnijim i automatizovanim rešenjima postala je očigledna. U budućnosti, razvoj ovakvih sistema može znatno poboljšati kvalitet zdravstvene zaštite i omogućiti personalizovanu negu.</a:t>
            </a:r>
            <a:endParaRPr lang="en-US" sz="1786" dirty="0"/>
          </a:p>
        </p:txBody>
      </p:sp>
      <p:sp>
        <p:nvSpPr>
          <p:cNvPr id="7" name="Text 5"/>
          <p:cNvSpPr/>
          <p:nvPr/>
        </p:nvSpPr>
        <p:spPr>
          <a:xfrm>
            <a:off x="793790" y="6039803"/>
            <a:ext cx="13042821" cy="725805"/>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Ostatak rada organizovan je na sledeći način: u drugom poglavlju prikazane su korišćene tehnologije, treće opisuje implementaciju, četvrto evaluaciju sistema, dok peto donosi zaključke i buduće pravce razvoja.</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73073" y="951071"/>
            <a:ext cx="12861965" cy="690205"/>
          </a:xfrm>
          <a:prstGeom prst="rect">
            <a:avLst/>
          </a:prstGeom>
          <a:noFill/>
          <a:ln/>
        </p:spPr>
        <p:txBody>
          <a:bodyPr wrap="none" rtlCol="0" anchor="t"/>
          <a:lstStyle/>
          <a:p>
            <a:pPr marL="0" indent="0">
              <a:lnSpc>
                <a:spcPts val="5435"/>
              </a:lnSpc>
              <a:buNone/>
            </a:pPr>
            <a:r>
              <a:rPr lang="en-US" sz="4348" b="1" dirty="0">
                <a:solidFill>
                  <a:srgbClr val="484237"/>
                </a:solidFill>
                <a:latin typeface="Gelasio" pitchFamily="34" charset="0"/>
                <a:ea typeface="Gelasio" pitchFamily="34" charset="-122"/>
                <a:cs typeface="Gelasio" pitchFamily="34" charset="-120"/>
              </a:rPr>
              <a:t>Srodna rešenja i pregled korišćenih tehnologija</a:t>
            </a:r>
            <a:endParaRPr lang="en-US" sz="4348" dirty="0"/>
          </a:p>
        </p:txBody>
      </p:sp>
      <p:sp>
        <p:nvSpPr>
          <p:cNvPr id="5" name="Text 3"/>
          <p:cNvSpPr/>
          <p:nvPr/>
        </p:nvSpPr>
        <p:spPr>
          <a:xfrm>
            <a:off x="773073" y="2082998"/>
            <a:ext cx="13084254" cy="706755"/>
          </a:xfrm>
          <a:prstGeom prst="rect">
            <a:avLst/>
          </a:prstGeom>
          <a:noFill/>
          <a:ln/>
        </p:spPr>
        <p:txBody>
          <a:bodyPr wrap="square" rtlCol="0" anchor="t"/>
          <a:lstStyle/>
          <a:p>
            <a:pPr marL="0" indent="0">
              <a:lnSpc>
                <a:spcPts val="2783"/>
              </a:lnSpc>
              <a:buNone/>
            </a:pPr>
            <a:r>
              <a:rPr lang="en-US" sz="1739" dirty="0">
                <a:solidFill>
                  <a:srgbClr val="746558"/>
                </a:solidFill>
                <a:latin typeface="Gelasio" pitchFamily="34" charset="0"/>
                <a:ea typeface="Gelasio" pitchFamily="34" charset="-122"/>
                <a:cs typeface="Gelasio" pitchFamily="34" charset="-120"/>
              </a:rPr>
              <a:t>U ovom poglavlju je dat pregled jednog od postojećih rešenja za simulaciju elektronske uprave u zdravstvu, kao i pregled tehnologija koje omogućavaju razvoj ovakvih sistema.</a:t>
            </a:r>
            <a:endParaRPr lang="en-US" sz="1739" dirty="0"/>
          </a:p>
        </p:txBody>
      </p:sp>
      <p:sp>
        <p:nvSpPr>
          <p:cNvPr id="6" name="Text 4"/>
          <p:cNvSpPr/>
          <p:nvPr/>
        </p:nvSpPr>
        <p:spPr>
          <a:xfrm>
            <a:off x="773073" y="3120985"/>
            <a:ext cx="2761178" cy="345043"/>
          </a:xfrm>
          <a:prstGeom prst="rect">
            <a:avLst/>
          </a:prstGeom>
          <a:noFill/>
          <a:ln/>
        </p:spPr>
        <p:txBody>
          <a:bodyPr wrap="none" rtlCol="0" anchor="t"/>
          <a:lstStyle/>
          <a:p>
            <a:pPr marL="0" indent="0">
              <a:lnSpc>
                <a:spcPts val="2718"/>
              </a:lnSpc>
              <a:buNone/>
            </a:pPr>
            <a:r>
              <a:rPr lang="en-US" sz="2174" b="1" dirty="0">
                <a:solidFill>
                  <a:srgbClr val="484237"/>
                </a:solidFill>
                <a:latin typeface="Gelasio" pitchFamily="34" charset="0"/>
                <a:ea typeface="Gelasio" pitchFamily="34" charset="-122"/>
                <a:cs typeface="Gelasio" pitchFamily="34" charset="-120"/>
              </a:rPr>
              <a:t>Srodna rešenja</a:t>
            </a:r>
            <a:endParaRPr lang="en-US" sz="2174" dirty="0"/>
          </a:p>
        </p:txBody>
      </p:sp>
      <p:sp>
        <p:nvSpPr>
          <p:cNvPr id="7" name="Text 5"/>
          <p:cNvSpPr/>
          <p:nvPr/>
        </p:nvSpPr>
        <p:spPr>
          <a:xfrm>
            <a:off x="773073" y="3797260"/>
            <a:ext cx="13084254" cy="1413510"/>
          </a:xfrm>
          <a:prstGeom prst="rect">
            <a:avLst/>
          </a:prstGeom>
          <a:noFill/>
          <a:ln/>
        </p:spPr>
        <p:txBody>
          <a:bodyPr wrap="square" rtlCol="0" anchor="t"/>
          <a:lstStyle/>
          <a:p>
            <a:pPr marL="0" indent="0">
              <a:lnSpc>
                <a:spcPts val="2783"/>
              </a:lnSpc>
              <a:buNone/>
            </a:pPr>
            <a:r>
              <a:rPr lang="en-US" sz="1739" dirty="0">
                <a:solidFill>
                  <a:srgbClr val="746558"/>
                </a:solidFill>
                <a:latin typeface="Gelasio" pitchFamily="34" charset="0"/>
                <a:ea typeface="Gelasio" pitchFamily="34" charset="-122"/>
                <a:cs typeface="Gelasio" pitchFamily="34" charset="-120"/>
              </a:rPr>
              <a:t>Postojeće aplikacije, kao što je </a:t>
            </a:r>
            <a:r>
              <a:rPr lang="en-US" sz="1739" b="1" dirty="0">
                <a:solidFill>
                  <a:srgbClr val="746558"/>
                </a:solidFill>
                <a:latin typeface="Gelasio" pitchFamily="34" charset="0"/>
                <a:ea typeface="Gelasio" pitchFamily="34" charset="-122"/>
                <a:cs typeface="Gelasio" pitchFamily="34" charset="-120"/>
              </a:rPr>
              <a:t>EUprava</a:t>
            </a:r>
            <a:r>
              <a:rPr lang="en-US" sz="1739" dirty="0">
                <a:solidFill>
                  <a:srgbClr val="746558"/>
                </a:solidFill>
                <a:latin typeface="Gelasio" pitchFamily="34" charset="0"/>
                <a:ea typeface="Gelasio" pitchFamily="34" charset="-122"/>
                <a:cs typeface="Gelasio" pitchFamily="34" charset="-120"/>
              </a:rPr>
              <a:t>, pružaju korisnicima mogućnost upravljanja zdravstvenim podacima, zakazivanja pregleda i integraciju s elektronskim zdravstvenim kartonima, čime se unapređuje efikasnost zdravstvene zaštite. </a:t>
            </a:r>
            <a:r>
              <a:rPr lang="en-US" sz="1739" b="1" dirty="0">
                <a:solidFill>
                  <a:srgbClr val="746558"/>
                </a:solidFill>
                <a:latin typeface="Gelasio" pitchFamily="34" charset="0"/>
                <a:ea typeface="Gelasio" pitchFamily="34" charset="-122"/>
                <a:cs typeface="Gelasio" pitchFamily="34" charset="-120"/>
              </a:rPr>
              <a:t>EUprava</a:t>
            </a:r>
            <a:r>
              <a:rPr lang="en-US" sz="1739" dirty="0">
                <a:solidFill>
                  <a:srgbClr val="746558"/>
                </a:solidFill>
                <a:latin typeface="Gelasio" pitchFamily="34" charset="0"/>
                <a:ea typeface="Gelasio" pitchFamily="34" charset="-122"/>
                <a:cs typeface="Gelasio" pitchFamily="34" charset="-120"/>
              </a:rPr>
              <a:t> omogućava jednostavno i sigurno upravljanje ličnim zdravstvenim podacima i zakazivanje termina kod lekara, što značajno smanjuje vreme čekanja i poboljšava kvalitet usluga.</a:t>
            </a:r>
            <a:endParaRPr lang="en-US" sz="1739" dirty="0"/>
          </a:p>
        </p:txBody>
      </p:sp>
      <p:sp>
        <p:nvSpPr>
          <p:cNvPr id="8" name="Text 6"/>
          <p:cNvSpPr/>
          <p:nvPr/>
        </p:nvSpPr>
        <p:spPr>
          <a:xfrm>
            <a:off x="773073" y="5542002"/>
            <a:ext cx="4153257" cy="345043"/>
          </a:xfrm>
          <a:prstGeom prst="rect">
            <a:avLst/>
          </a:prstGeom>
          <a:noFill/>
          <a:ln/>
        </p:spPr>
        <p:txBody>
          <a:bodyPr wrap="none" rtlCol="0" anchor="t"/>
          <a:lstStyle/>
          <a:p>
            <a:pPr marL="0" indent="0">
              <a:lnSpc>
                <a:spcPts val="2718"/>
              </a:lnSpc>
              <a:buNone/>
            </a:pPr>
            <a:r>
              <a:rPr lang="en-US" sz="2174" b="1" dirty="0">
                <a:solidFill>
                  <a:srgbClr val="484237"/>
                </a:solidFill>
                <a:latin typeface="Gelasio" pitchFamily="34" charset="0"/>
                <a:ea typeface="Gelasio" pitchFamily="34" charset="-122"/>
                <a:cs typeface="Gelasio" pitchFamily="34" charset="-120"/>
              </a:rPr>
              <a:t>Pregled korišćenih tehnologija</a:t>
            </a:r>
            <a:endParaRPr lang="en-US" sz="2174" dirty="0"/>
          </a:p>
        </p:txBody>
      </p:sp>
      <p:sp>
        <p:nvSpPr>
          <p:cNvPr id="9" name="Text 7"/>
          <p:cNvSpPr/>
          <p:nvPr/>
        </p:nvSpPr>
        <p:spPr>
          <a:xfrm>
            <a:off x="773073" y="6218277"/>
            <a:ext cx="13084254" cy="1060133"/>
          </a:xfrm>
          <a:prstGeom prst="rect">
            <a:avLst/>
          </a:prstGeom>
          <a:noFill/>
          <a:ln/>
        </p:spPr>
        <p:txBody>
          <a:bodyPr wrap="square" rtlCol="0" anchor="t"/>
          <a:lstStyle/>
          <a:p>
            <a:pPr marL="0" indent="0">
              <a:lnSpc>
                <a:spcPts val="2783"/>
              </a:lnSpc>
              <a:buNone/>
            </a:pPr>
            <a:r>
              <a:rPr lang="en-US" sz="1739" dirty="0">
                <a:solidFill>
                  <a:srgbClr val="746558"/>
                </a:solidFill>
                <a:latin typeface="Gelasio" pitchFamily="34" charset="0"/>
                <a:ea typeface="Gelasio" pitchFamily="34" charset="-122"/>
                <a:cs typeface="Gelasio" pitchFamily="34" charset="-120"/>
              </a:rPr>
              <a:t>Portal </a:t>
            </a:r>
            <a:r>
              <a:rPr lang="en-US" sz="1739" b="1" dirty="0">
                <a:solidFill>
                  <a:srgbClr val="746558"/>
                </a:solidFill>
                <a:latin typeface="Gelasio" pitchFamily="34" charset="0"/>
                <a:ea typeface="Gelasio" pitchFamily="34" charset="-122"/>
                <a:cs typeface="Gelasio" pitchFamily="34" charset="-120"/>
              </a:rPr>
              <a:t>eUprava [1]</a:t>
            </a:r>
            <a:r>
              <a:rPr lang="en-US" sz="1739" dirty="0">
                <a:solidFill>
                  <a:srgbClr val="746558"/>
                </a:solidFill>
                <a:latin typeface="Gelasio" pitchFamily="34" charset="0"/>
                <a:ea typeface="Gelasio" pitchFamily="34" charset="-122"/>
                <a:cs typeface="Gelasio" pitchFamily="34" charset="-120"/>
              </a:rPr>
              <a:t> koristi tehnologije kao što su </a:t>
            </a:r>
            <a:r>
              <a:rPr lang="en-US" sz="1739" b="1" dirty="0">
                <a:solidFill>
                  <a:srgbClr val="746558"/>
                </a:solidFill>
                <a:latin typeface="Gelasio" pitchFamily="34" charset="0"/>
                <a:ea typeface="Gelasio" pitchFamily="34" charset="-122"/>
                <a:cs typeface="Gelasio" pitchFamily="34" charset="-120"/>
              </a:rPr>
              <a:t>Java</a:t>
            </a:r>
            <a:r>
              <a:rPr lang="en-US" sz="1739" dirty="0">
                <a:solidFill>
                  <a:srgbClr val="746558"/>
                </a:solidFill>
                <a:latin typeface="Gelasio" pitchFamily="34" charset="0"/>
                <a:ea typeface="Gelasio" pitchFamily="34" charset="-122"/>
                <a:cs typeface="Gelasio" pitchFamily="34" charset="-120"/>
              </a:rPr>
              <a:t> i </a:t>
            </a:r>
            <a:r>
              <a:rPr lang="en-US" sz="1739" b="1" dirty="0">
                <a:solidFill>
                  <a:srgbClr val="746558"/>
                </a:solidFill>
                <a:latin typeface="Gelasio" pitchFamily="34" charset="0"/>
                <a:ea typeface="Gelasio" pitchFamily="34" charset="-122"/>
                <a:cs typeface="Gelasio" pitchFamily="34" charset="-120"/>
              </a:rPr>
              <a:t>C#</a:t>
            </a:r>
            <a:r>
              <a:rPr lang="en-US" sz="1739" dirty="0">
                <a:solidFill>
                  <a:srgbClr val="746558"/>
                </a:solidFill>
                <a:latin typeface="Gelasio" pitchFamily="34" charset="0"/>
                <a:ea typeface="Gelasio" pitchFamily="34" charset="-122"/>
                <a:cs typeface="Gelasio" pitchFamily="34" charset="-120"/>
              </a:rPr>
              <a:t> za backend, omogućavajući stabilno i efikasno upravljanje podacima. Na frontendu se koristi </a:t>
            </a:r>
            <a:r>
              <a:rPr lang="en-US" sz="1739" b="1" dirty="0">
                <a:solidFill>
                  <a:srgbClr val="746558"/>
                </a:solidFill>
                <a:latin typeface="Gelasio" pitchFamily="34" charset="0"/>
                <a:ea typeface="Gelasio" pitchFamily="34" charset="-122"/>
                <a:cs typeface="Gelasio" pitchFamily="34" charset="-120"/>
              </a:rPr>
              <a:t>JavaScript</a:t>
            </a:r>
            <a:r>
              <a:rPr lang="en-US" sz="1739" dirty="0">
                <a:solidFill>
                  <a:srgbClr val="746558"/>
                </a:solidFill>
                <a:latin typeface="Gelasio" pitchFamily="34" charset="0"/>
                <a:ea typeface="Gelasio" pitchFamily="34" charset="-122"/>
                <a:cs typeface="Gelasio" pitchFamily="34" charset="-120"/>
              </a:rPr>
              <a:t>, uz korišćenje </a:t>
            </a:r>
            <a:r>
              <a:rPr lang="en-US" sz="1739" b="1" dirty="0">
                <a:solidFill>
                  <a:srgbClr val="746558"/>
                </a:solidFill>
                <a:latin typeface="Gelasio" pitchFamily="34" charset="0"/>
                <a:ea typeface="Gelasio" pitchFamily="34" charset="-122"/>
                <a:cs typeface="Gelasio" pitchFamily="34" charset="-120"/>
              </a:rPr>
              <a:t>React</a:t>
            </a:r>
            <a:r>
              <a:rPr lang="en-US" sz="1739" dirty="0">
                <a:solidFill>
                  <a:srgbClr val="746558"/>
                </a:solidFill>
                <a:latin typeface="Gelasio" pitchFamily="34" charset="0"/>
                <a:ea typeface="Gelasio" pitchFamily="34" charset="-122"/>
                <a:cs typeface="Gelasio" pitchFamily="34" charset="-120"/>
              </a:rPr>
              <a:t> biblioteke, što omogućava savremeno i responzivno korisničko iskustvo. </a:t>
            </a:r>
            <a:r>
              <a:rPr lang="en-US" sz="1739" b="1" dirty="0">
                <a:solidFill>
                  <a:srgbClr val="746558"/>
                </a:solidFill>
                <a:latin typeface="Gelasio" pitchFamily="34" charset="0"/>
                <a:ea typeface="Gelasio" pitchFamily="34" charset="-122"/>
                <a:cs typeface="Gelasio" pitchFamily="34" charset="-120"/>
              </a:rPr>
              <a:t>Oracle</a:t>
            </a:r>
            <a:r>
              <a:rPr lang="en-US" sz="1739" dirty="0">
                <a:solidFill>
                  <a:srgbClr val="746558"/>
                </a:solidFill>
                <a:latin typeface="Gelasio" pitchFamily="34" charset="0"/>
                <a:ea typeface="Gelasio" pitchFamily="34" charset="-122"/>
                <a:cs typeface="Gelasio" pitchFamily="34" charset="-120"/>
              </a:rPr>
              <a:t> baza podataka se koristi za sigurno i efikasno skladištenje velikih količina osetljivih podataka​.​</a:t>
            </a:r>
            <a:endParaRPr lang="en-US" sz="173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463873"/>
            <a:ext cx="5670590"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Srodna rešenja</a:t>
            </a:r>
            <a:endParaRPr lang="en-US" sz="4465" dirty="0"/>
          </a:p>
        </p:txBody>
      </p:sp>
      <p:sp>
        <p:nvSpPr>
          <p:cNvPr id="5" name="Text 3"/>
          <p:cNvSpPr/>
          <p:nvPr/>
        </p:nvSpPr>
        <p:spPr>
          <a:xfrm>
            <a:off x="793790" y="2626281"/>
            <a:ext cx="13042821" cy="362903"/>
          </a:xfrm>
          <a:prstGeom prst="rect">
            <a:avLst/>
          </a:prstGeom>
          <a:noFill/>
          <a:ln/>
        </p:spPr>
        <p:txBody>
          <a:bodyPr wrap="non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Ovaj odeljak donosi pregled aplikacija namenjenih olakšanju pristupa zdravstvenim uslugama putem elektronske administracije.</a:t>
            </a:r>
            <a:endParaRPr lang="en-US" sz="1786" dirty="0"/>
          </a:p>
        </p:txBody>
      </p:sp>
      <p:sp>
        <p:nvSpPr>
          <p:cNvPr id="6" name="Text 4"/>
          <p:cNvSpPr/>
          <p:nvPr/>
        </p:nvSpPr>
        <p:spPr>
          <a:xfrm>
            <a:off x="793790" y="3244334"/>
            <a:ext cx="13042821" cy="2177415"/>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eZdravlje</a:t>
            </a:r>
            <a:r>
              <a:rPr lang="en-US" sz="1786" dirty="0">
                <a:solidFill>
                  <a:srgbClr val="746558"/>
                </a:solidFill>
                <a:latin typeface="Gelasio" pitchFamily="34" charset="0"/>
                <a:ea typeface="Gelasio" pitchFamily="34" charset="-122"/>
                <a:cs typeface="Gelasio" pitchFamily="34" charset="-120"/>
              </a:rPr>
              <a:t> </a:t>
            </a:r>
            <a:r>
              <a:rPr lang="en-US" sz="1786" b="1" dirty="0">
                <a:solidFill>
                  <a:srgbClr val="746558"/>
                </a:solidFill>
                <a:latin typeface="Gelasio" pitchFamily="34" charset="0"/>
                <a:ea typeface="Gelasio" pitchFamily="34" charset="-122"/>
                <a:cs typeface="Gelasio" pitchFamily="34" charset="-120"/>
              </a:rPr>
              <a:t>[2]</a:t>
            </a:r>
            <a:r>
              <a:rPr lang="en-US" sz="1786" dirty="0">
                <a:solidFill>
                  <a:srgbClr val="746558"/>
                </a:solidFill>
                <a:latin typeface="Gelasio" pitchFamily="34" charset="0"/>
                <a:ea typeface="Gelasio" pitchFamily="34" charset="-122"/>
                <a:cs typeface="Gelasio" pitchFamily="34" charset="-120"/>
              </a:rPr>
              <a:t> je platforma koja omogućava građanima pristup raznim uslugama sličnim kao eUprave u oblasti zdravstva, putem interneta. U okviru zdravstvenog sektora, omogućava elektronsko zakazivanje lekarskih pregleda, uvid u zdravstvene kartone i izdavanje elektronskih recepata. Više o eZdravlju možete pročitati na</a:t>
            </a:r>
            <a:r>
              <a:rPr lang="en-US" sz="1786" u="sng" dirty="0">
                <a:solidFill>
                  <a:srgbClr val="7F674D"/>
                </a:solidFill>
                <a:latin typeface="Gelasio" pitchFamily="34" charset="0"/>
                <a:ea typeface="Gelasio" pitchFamily="34" charset="-122"/>
                <a:cs typeface="Gelasio" pitchFamily="34" charset="-120"/>
                <a:hlinkClick r:id="rId3">
                  <a:extLst>
                    <a:ext uri="{A12FA001-AC4F-418D-AE19-62706E023703}">
                      <ahyp:hlinkClr xmlns:ahyp="http://schemas.microsoft.com/office/drawing/2018/hyperlinkcolor" val="tx"/>
                    </a:ext>
                  </a:extLst>
                </a:hlinkClick>
              </a:rPr>
              <a:t> [izvor] </a:t>
            </a:r>
            <a:r>
              <a:rPr lang="en-US" sz="1786" dirty="0">
                <a:solidFill>
                  <a:srgbClr val="746558"/>
                </a:solidFill>
                <a:latin typeface="Gelasio" pitchFamily="34" charset="0"/>
                <a:ea typeface="Gelasio" pitchFamily="34" charset="-122"/>
                <a:cs typeface="Gelasio" pitchFamily="34" charset="-120"/>
              </a:rPr>
              <a:t>a kako izgleda možete videti na Slici broj 1. </a:t>
            </a:r>
            <a:r>
              <a:rPr lang="en-US" sz="1786" b="1" dirty="0">
                <a:solidFill>
                  <a:srgbClr val="746558"/>
                </a:solidFill>
                <a:latin typeface="Gelasio" pitchFamily="34" charset="0"/>
                <a:ea typeface="Gelasio" pitchFamily="34" charset="-122"/>
                <a:cs typeface="Gelasio" pitchFamily="34" charset="-120"/>
              </a:rPr>
              <a:t>eZdravlje</a:t>
            </a:r>
            <a:r>
              <a:rPr lang="en-US" sz="1786" dirty="0">
                <a:solidFill>
                  <a:srgbClr val="746558"/>
                </a:solidFill>
                <a:latin typeface="Gelasio" pitchFamily="34" charset="0"/>
                <a:ea typeface="Gelasio" pitchFamily="34" charset="-122"/>
                <a:cs typeface="Gelasio" pitchFamily="34" charset="-120"/>
              </a:rPr>
              <a:t> nudi značajne prednosti kao što su smanjenje administrativnih procedura i brži pristup zdravstvenim uslugama, što olakšava građanima održavanje sopstvenog zdravlja. Međutim, nedostatak može biti ograničen pristup za korisnike bez pristupa internetu ili sa slabom tehničkom podrškom.</a:t>
            </a:r>
            <a:endParaRPr lang="en-US" sz="1786" dirty="0"/>
          </a:p>
        </p:txBody>
      </p:sp>
      <p:sp>
        <p:nvSpPr>
          <p:cNvPr id="7" name="Text 5"/>
          <p:cNvSpPr/>
          <p:nvPr/>
        </p:nvSpPr>
        <p:spPr>
          <a:xfrm>
            <a:off x="793790" y="5676900"/>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a:t>
            </a:r>
            <a:r>
              <a:rPr lang="en-US" sz="1786" b="1" i="1" dirty="0">
                <a:solidFill>
                  <a:srgbClr val="746558"/>
                </a:solidFill>
                <a:latin typeface="Gelasio" pitchFamily="34" charset="0"/>
                <a:ea typeface="Gelasio" pitchFamily="34" charset="-122"/>
                <a:cs typeface="Gelasio" pitchFamily="34" charset="-120"/>
              </a:rPr>
              <a:t>Збогом чекању у редовима, гужвама на шалтерима или погрешним бројевима телефона. Електронска управа вам омогућује да све административне послове завршите далеко комфорније из свог дома, канцеларије, или чак у покрету, путем мобилних уређаја, тако да вам остаје више времена за ствари које су заиста битне."  </a:t>
            </a:r>
            <a:r>
              <a:rPr lang="en-US" sz="1786" dirty="0">
                <a:solidFill>
                  <a:srgbClr val="746558"/>
                </a:solidFill>
                <a:latin typeface="Gelasio" pitchFamily="34" charset="0"/>
                <a:ea typeface="Gelasio" pitchFamily="34" charset="-122"/>
                <a:cs typeface="Gelasio" pitchFamily="34" charset="-120"/>
              </a:rPr>
              <a:t>[3]</a:t>
            </a:r>
            <a:endParaRPr lang="en-US" sz="1786"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9625"/>
            <a:ext cx="14630400" cy="8229600"/>
          </a:xfrm>
          <a:prstGeom prst="rect">
            <a:avLst/>
          </a:prstGeom>
          <a:solidFill>
            <a:srgbClr val="F9F6F0"/>
          </a:solidFill>
          <a:ln/>
        </p:spPr>
      </p:sp>
      <p:sp>
        <p:nvSpPr>
          <p:cNvPr id="4" name="Text 2"/>
          <p:cNvSpPr/>
          <p:nvPr/>
        </p:nvSpPr>
        <p:spPr>
          <a:xfrm>
            <a:off x="777954" y="612696"/>
            <a:ext cx="7161014" cy="694730"/>
          </a:xfrm>
          <a:prstGeom prst="rect">
            <a:avLst/>
          </a:prstGeom>
          <a:noFill/>
          <a:ln/>
        </p:spPr>
        <p:txBody>
          <a:bodyPr wrap="none" rtlCol="0" anchor="t"/>
          <a:lstStyle/>
          <a:p>
            <a:pPr marL="0" indent="0">
              <a:lnSpc>
                <a:spcPts val="5470"/>
              </a:lnSpc>
              <a:buNone/>
            </a:pPr>
            <a:r>
              <a:rPr lang="en-US" sz="4376" b="1" dirty="0">
                <a:solidFill>
                  <a:srgbClr val="484237"/>
                </a:solidFill>
                <a:latin typeface="Gelasio" pitchFamily="34" charset="0"/>
                <a:ea typeface="Gelasio" pitchFamily="34" charset="-122"/>
                <a:cs typeface="Gelasio" pitchFamily="34" charset="-120"/>
              </a:rPr>
              <a:t>Srodna rešenja - EUprava </a:t>
            </a:r>
            <a:endParaRPr lang="en-US" sz="4376" dirty="0"/>
          </a:p>
        </p:txBody>
      </p:sp>
      <p:pic>
        <p:nvPicPr>
          <p:cNvPr id="5" name="Image 0" descr="preencoded.png"/>
          <p:cNvPicPr>
            <a:picLocks noChangeAspect="1"/>
          </p:cNvPicPr>
          <p:nvPr/>
        </p:nvPicPr>
        <p:blipFill>
          <a:blip r:embed="rId3"/>
          <a:stretch>
            <a:fillRect/>
          </a:stretch>
        </p:blipFill>
        <p:spPr>
          <a:xfrm>
            <a:off x="1955363" y="1752005"/>
            <a:ext cx="10719673" cy="5259229"/>
          </a:xfrm>
          <a:prstGeom prst="rect">
            <a:avLst/>
          </a:prstGeom>
        </p:spPr>
      </p:pic>
      <p:sp>
        <p:nvSpPr>
          <p:cNvPr id="6" name="Text 3"/>
          <p:cNvSpPr/>
          <p:nvPr/>
        </p:nvSpPr>
        <p:spPr>
          <a:xfrm>
            <a:off x="777954" y="7261265"/>
            <a:ext cx="13074491" cy="355640"/>
          </a:xfrm>
          <a:prstGeom prst="rect">
            <a:avLst/>
          </a:prstGeom>
          <a:noFill/>
          <a:ln/>
        </p:spPr>
        <p:txBody>
          <a:bodyPr wrap="none" rtlCol="0" anchor="t"/>
          <a:lstStyle/>
          <a:p>
            <a:pPr marL="0" indent="0" algn="ctr">
              <a:lnSpc>
                <a:spcPts val="2801"/>
              </a:lnSpc>
              <a:buNone/>
            </a:pPr>
            <a:r>
              <a:rPr lang="en-US" sz="1750" dirty="0">
                <a:solidFill>
                  <a:srgbClr val="746558"/>
                </a:solidFill>
                <a:latin typeface="Gelasio" pitchFamily="34" charset="0"/>
                <a:ea typeface="Gelasio" pitchFamily="34" charset="-122"/>
                <a:cs typeface="Gelasio" pitchFamily="34" charset="-120"/>
              </a:rPr>
              <a:t>Slika 1 - </a:t>
            </a:r>
            <a:r>
              <a:rPr lang="en-US" sz="1750" dirty="0" err="1">
                <a:solidFill>
                  <a:srgbClr val="746558"/>
                </a:solidFill>
                <a:latin typeface="Gelasio" pitchFamily="34" charset="0"/>
                <a:ea typeface="Gelasio" pitchFamily="34" charset="-122"/>
                <a:cs typeface="Gelasio" pitchFamily="34" charset="-120"/>
              </a:rPr>
              <a:t>Izgled</a:t>
            </a:r>
            <a:r>
              <a:rPr lang="en-US" sz="1750" dirty="0">
                <a:solidFill>
                  <a:srgbClr val="746558"/>
                </a:solidFill>
                <a:latin typeface="Gelasio" pitchFamily="34" charset="0"/>
                <a:ea typeface="Gelasio" pitchFamily="34" charset="-122"/>
                <a:cs typeface="Gelasio" pitchFamily="34" charset="-120"/>
              </a:rPr>
              <a:t> aplikacije eZdravlje [2]</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826776"/>
            <a:ext cx="8532138"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Pregled korišćenih tehnologija</a:t>
            </a:r>
            <a:endParaRPr lang="en-US" sz="4465" dirty="0"/>
          </a:p>
        </p:txBody>
      </p:sp>
      <p:sp>
        <p:nvSpPr>
          <p:cNvPr id="5" name="Text 3"/>
          <p:cNvSpPr/>
          <p:nvPr/>
        </p:nvSpPr>
        <p:spPr>
          <a:xfrm>
            <a:off x="793790" y="2989183"/>
            <a:ext cx="13042821" cy="1088708"/>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Java i C#</a:t>
            </a:r>
            <a:r>
              <a:rPr lang="en-US" sz="1786" dirty="0">
                <a:solidFill>
                  <a:srgbClr val="746558"/>
                </a:solidFill>
                <a:latin typeface="Gelasio" pitchFamily="34" charset="0"/>
                <a:ea typeface="Gelasio" pitchFamily="34" charset="-122"/>
                <a:cs typeface="Gelasio" pitchFamily="34" charset="-120"/>
              </a:rPr>
              <a:t> su dva popularna programska jezika korišćena za backend razvoj. </a:t>
            </a:r>
            <a:r>
              <a:rPr lang="en-US" sz="1786" b="1" dirty="0">
                <a:solidFill>
                  <a:srgbClr val="746558"/>
                </a:solidFill>
                <a:latin typeface="Gelasio" pitchFamily="34" charset="0"/>
                <a:ea typeface="Gelasio" pitchFamily="34" charset="-122"/>
                <a:cs typeface="Gelasio" pitchFamily="34" charset="-120"/>
              </a:rPr>
              <a:t>Java [4] </a:t>
            </a:r>
            <a:r>
              <a:rPr lang="en-US" sz="1786" dirty="0">
                <a:solidFill>
                  <a:srgbClr val="746558"/>
                </a:solidFill>
                <a:latin typeface="Gelasio" pitchFamily="34" charset="0"/>
                <a:ea typeface="Gelasio" pitchFamily="34" charset="-122"/>
                <a:cs typeface="Gelasio" pitchFamily="34" charset="-120"/>
              </a:rPr>
              <a:t> je poznata po svojoj prenosivosti i stabilnosti, što je čini pogodnom za izgradnju velikih sistema. </a:t>
            </a:r>
            <a:r>
              <a:rPr lang="en-US" sz="1786" b="1" dirty="0">
                <a:solidFill>
                  <a:srgbClr val="746558"/>
                </a:solidFill>
                <a:latin typeface="Gelasio" pitchFamily="34" charset="0"/>
                <a:ea typeface="Gelasio" pitchFamily="34" charset="-122"/>
                <a:cs typeface="Gelasio" pitchFamily="34" charset="-120"/>
              </a:rPr>
              <a:t>C# [5] </a:t>
            </a:r>
            <a:r>
              <a:rPr lang="en-US" sz="1786" dirty="0">
                <a:solidFill>
                  <a:srgbClr val="746558"/>
                </a:solidFill>
                <a:latin typeface="Gelasio" pitchFamily="34" charset="0"/>
                <a:ea typeface="Gelasio" pitchFamily="34" charset="-122"/>
                <a:cs typeface="Gelasio" pitchFamily="34" charset="-120"/>
              </a:rPr>
              <a:t>, kao deo .NET okvira, omogućava brzu izradu aplikacija sa odličnom integracijom u Microsoft ekosistem. Ove tehnologije omogućavaju stabilno i efikasno upravljanje podacima.</a:t>
            </a:r>
            <a:endParaRPr lang="en-US" sz="1786" dirty="0"/>
          </a:p>
        </p:txBody>
      </p:sp>
      <p:sp>
        <p:nvSpPr>
          <p:cNvPr id="6" name="Text 4"/>
          <p:cNvSpPr/>
          <p:nvPr/>
        </p:nvSpPr>
        <p:spPr>
          <a:xfrm>
            <a:off x="793790" y="4333042"/>
            <a:ext cx="13042821" cy="1088708"/>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JavaScript [6] </a:t>
            </a:r>
            <a:r>
              <a:rPr lang="en-US" sz="1786" dirty="0">
                <a:solidFill>
                  <a:srgbClr val="746558"/>
                </a:solidFill>
                <a:latin typeface="Gelasio" pitchFamily="34" charset="0"/>
                <a:ea typeface="Gelasio" pitchFamily="34" charset="-122"/>
                <a:cs typeface="Gelasio" pitchFamily="34" charset="-120"/>
              </a:rPr>
              <a:t> sa </a:t>
            </a:r>
            <a:r>
              <a:rPr lang="en-US" sz="1786" b="1" dirty="0">
                <a:solidFill>
                  <a:srgbClr val="746558"/>
                </a:solidFill>
                <a:latin typeface="Gelasio" pitchFamily="34" charset="0"/>
                <a:ea typeface="Gelasio" pitchFamily="34" charset="-122"/>
                <a:cs typeface="Gelasio" pitchFamily="34" charset="-120"/>
              </a:rPr>
              <a:t>React</a:t>
            </a:r>
            <a:r>
              <a:rPr lang="en-US" sz="1786" dirty="0">
                <a:solidFill>
                  <a:srgbClr val="746558"/>
                </a:solidFill>
                <a:latin typeface="Gelasio" pitchFamily="34" charset="0"/>
                <a:ea typeface="Gelasio" pitchFamily="34" charset="-122"/>
                <a:cs typeface="Gelasio" pitchFamily="34" charset="-120"/>
              </a:rPr>
              <a:t> bibliotekom koristi se na frontend strani. </a:t>
            </a:r>
            <a:r>
              <a:rPr lang="en-US" sz="1786" b="1" dirty="0">
                <a:solidFill>
                  <a:srgbClr val="746558"/>
                </a:solidFill>
                <a:latin typeface="Gelasio" pitchFamily="34" charset="0"/>
                <a:ea typeface="Gelasio" pitchFamily="34" charset="-122"/>
                <a:cs typeface="Gelasio" pitchFamily="34" charset="-120"/>
              </a:rPr>
              <a:t>React [7] </a:t>
            </a:r>
            <a:r>
              <a:rPr lang="en-US" sz="1786" dirty="0">
                <a:solidFill>
                  <a:srgbClr val="746558"/>
                </a:solidFill>
                <a:latin typeface="Gelasio" pitchFamily="34" charset="0"/>
                <a:ea typeface="Gelasio" pitchFamily="34" charset="-122"/>
                <a:cs typeface="Gelasio" pitchFamily="34" charset="-120"/>
              </a:rPr>
              <a:t> omogućava razvoj modernih, responzivnih korisničkih interfejsa sa brzim renderovanjem. Ova biblioteka omogućava razvijanje interaktivnih aplikacija koje poboljšavaju korisničko iskustvo.</a:t>
            </a:r>
            <a:endParaRPr lang="en-US" sz="1786" dirty="0"/>
          </a:p>
        </p:txBody>
      </p:sp>
      <p:sp>
        <p:nvSpPr>
          <p:cNvPr id="7" name="Text 5"/>
          <p:cNvSpPr/>
          <p:nvPr/>
        </p:nvSpPr>
        <p:spPr>
          <a:xfrm>
            <a:off x="793790" y="5676900"/>
            <a:ext cx="13042821" cy="725805"/>
          </a:xfrm>
          <a:prstGeom prst="rect">
            <a:avLst/>
          </a:prstGeom>
          <a:noFill/>
          <a:ln/>
        </p:spPr>
        <p:txBody>
          <a:bodyPr wrap="square" rtlCol="0" anchor="t"/>
          <a:lstStyle/>
          <a:p>
            <a:pPr marL="0" indent="0">
              <a:lnSpc>
                <a:spcPts val="2858"/>
              </a:lnSpc>
              <a:buNone/>
            </a:pPr>
            <a:r>
              <a:rPr lang="en-US" sz="1786" b="1" dirty="0">
                <a:solidFill>
                  <a:srgbClr val="746558"/>
                </a:solidFill>
                <a:latin typeface="Gelasio" pitchFamily="34" charset="0"/>
                <a:ea typeface="Gelasio" pitchFamily="34" charset="-122"/>
                <a:cs typeface="Gelasio" pitchFamily="34" charset="-120"/>
              </a:rPr>
              <a:t>Oracle baza podataka [8] </a:t>
            </a:r>
            <a:r>
              <a:rPr lang="en-US" sz="1786" dirty="0">
                <a:solidFill>
                  <a:srgbClr val="746558"/>
                </a:solidFill>
                <a:latin typeface="Gelasio" pitchFamily="34" charset="0"/>
                <a:ea typeface="Gelasio" pitchFamily="34" charset="-122"/>
                <a:cs typeface="Gelasio" pitchFamily="34" charset="-120"/>
              </a:rPr>
              <a:t> koristi se za sigurno skladištenje velikih količina podataka. Oracle baze su poznate po svojoj pouzdanosti i sposobnosti da upravljaju velikim količinama osetljivih podataka efikasno.</a:t>
            </a:r>
            <a:endParaRPr lang="en-US" sz="178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793790" y="1753076"/>
            <a:ext cx="6095286" cy="708779"/>
          </a:xfrm>
          <a:prstGeom prst="rect">
            <a:avLst/>
          </a:prstGeom>
          <a:noFill/>
          <a:ln/>
        </p:spPr>
        <p:txBody>
          <a:bodyPr wrap="none" rtlCol="0" anchor="t"/>
          <a:lstStyle/>
          <a:p>
            <a:pPr marL="0" indent="0">
              <a:lnSpc>
                <a:spcPts val="5581"/>
              </a:lnSpc>
              <a:buNone/>
            </a:pPr>
            <a:r>
              <a:rPr lang="en-US" sz="4465" b="1" dirty="0">
                <a:solidFill>
                  <a:srgbClr val="484237"/>
                </a:solidFill>
                <a:latin typeface="Gelasio" pitchFamily="34" charset="0"/>
                <a:ea typeface="Gelasio" pitchFamily="34" charset="-122"/>
                <a:cs typeface="Gelasio" pitchFamily="34" charset="-120"/>
              </a:rPr>
              <a:t>Specifikacija zahteva</a:t>
            </a:r>
            <a:endParaRPr lang="en-US" sz="4465" dirty="0"/>
          </a:p>
        </p:txBody>
      </p:sp>
      <p:sp>
        <p:nvSpPr>
          <p:cNvPr id="5" name="Text 3"/>
          <p:cNvSpPr/>
          <p:nvPr/>
        </p:nvSpPr>
        <p:spPr>
          <a:xfrm>
            <a:off x="793790" y="2915483"/>
            <a:ext cx="13042821" cy="362903"/>
          </a:xfrm>
          <a:prstGeom prst="rect">
            <a:avLst/>
          </a:prstGeom>
          <a:noFill/>
          <a:ln/>
        </p:spPr>
        <p:txBody>
          <a:bodyPr wrap="non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U ovom poglavlju su objašnjeni funkcionalni i nefunkcionalni zahtevi softverskog rešenja predstavljenog u ovom radu.</a:t>
            </a:r>
            <a:endParaRPr lang="en-US" sz="1786" dirty="0"/>
          </a:p>
        </p:txBody>
      </p:sp>
      <p:sp>
        <p:nvSpPr>
          <p:cNvPr id="6" name="Text 4"/>
          <p:cNvSpPr/>
          <p:nvPr/>
        </p:nvSpPr>
        <p:spPr>
          <a:xfrm>
            <a:off x="793790" y="3533537"/>
            <a:ext cx="13042821" cy="362903"/>
          </a:xfrm>
          <a:prstGeom prst="rect">
            <a:avLst/>
          </a:prstGeom>
          <a:noFill/>
          <a:ln/>
        </p:spPr>
        <p:txBody>
          <a:bodyPr wrap="none" rtlCol="0" anchor="t"/>
          <a:lstStyle/>
          <a:p>
            <a:pPr marL="0" indent="0">
              <a:lnSpc>
                <a:spcPts val="2858"/>
              </a:lnSpc>
              <a:buNone/>
            </a:pPr>
            <a:endParaRPr lang="en-US" sz="1786" dirty="0"/>
          </a:p>
        </p:txBody>
      </p:sp>
      <p:sp>
        <p:nvSpPr>
          <p:cNvPr id="7" name="Text 5"/>
          <p:cNvSpPr/>
          <p:nvPr/>
        </p:nvSpPr>
        <p:spPr>
          <a:xfrm>
            <a:off x="793790" y="4151590"/>
            <a:ext cx="13042821" cy="362903"/>
          </a:xfrm>
          <a:prstGeom prst="rect">
            <a:avLst/>
          </a:prstGeom>
          <a:noFill/>
          <a:ln/>
        </p:spPr>
        <p:txBody>
          <a:bodyPr wrap="non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Neke od mogućnosti koje se očekuju od ovog rešenja problema iz perspektive u kojoj taj problem još nije rešen.</a:t>
            </a:r>
            <a:endParaRPr lang="en-US" sz="1786" dirty="0"/>
          </a:p>
        </p:txBody>
      </p:sp>
      <p:sp>
        <p:nvSpPr>
          <p:cNvPr id="8" name="Text 6"/>
          <p:cNvSpPr/>
          <p:nvPr/>
        </p:nvSpPr>
        <p:spPr>
          <a:xfrm>
            <a:off x="793790" y="4769644"/>
            <a:ext cx="13042821" cy="1088708"/>
          </a:xfrm>
          <a:prstGeom prst="rect">
            <a:avLst/>
          </a:prstGeom>
          <a:noFill/>
          <a:ln/>
        </p:spPr>
        <p:txBody>
          <a:bodyPr wrap="square" rtlCol="0" anchor="t"/>
          <a:lstStyle/>
          <a:p>
            <a:pPr marL="0" indent="0">
              <a:lnSpc>
                <a:spcPts val="2858"/>
              </a:lnSpc>
              <a:buNone/>
            </a:pPr>
            <a:r>
              <a:rPr lang="en-US" sz="1786" dirty="0">
                <a:solidFill>
                  <a:srgbClr val="746558"/>
                </a:solidFill>
                <a:latin typeface="Gelasio" pitchFamily="34" charset="0"/>
                <a:ea typeface="Gelasio" pitchFamily="34" charset="-122"/>
                <a:cs typeface="Gelasio" pitchFamily="34" charset="-120"/>
              </a:rPr>
              <a:t>Ovo softversko rešenje bi trebalo da omogući zakazivanje, kao i otkazivanje, zdravstvenih i sistematskih pregleda, od strane doktora i studenata, kao i komunikaciju izmedju servera, kao sto su komunikacija sa Službom ishrane i Fakultetom. Potrebno je da sistem bude efikasan kako bi se izbeglo nezadovoljstvo korisnika i smanjila potreba za fizičkim odlaskom na određene lokacije.</a:t>
            </a:r>
            <a:endParaRPr lang="en-US" sz="1786" dirty="0"/>
          </a:p>
        </p:txBody>
      </p:sp>
      <p:sp>
        <p:nvSpPr>
          <p:cNvPr id="9" name="Text 7"/>
          <p:cNvSpPr/>
          <p:nvPr/>
        </p:nvSpPr>
        <p:spPr>
          <a:xfrm>
            <a:off x="793790" y="6113502"/>
            <a:ext cx="13042821"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2569</Words>
  <Application>Microsoft Office PowerPoint</Application>
  <PresentationFormat>Custom</PresentationFormat>
  <Paragraphs>157</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Consolas</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andjjjj2416@gmail.com</cp:lastModifiedBy>
  <cp:revision>3</cp:revision>
  <dcterms:created xsi:type="dcterms:W3CDTF">2024-06-30T21:50:56Z</dcterms:created>
  <dcterms:modified xsi:type="dcterms:W3CDTF">2024-06-30T21:57:20Z</dcterms:modified>
</cp:coreProperties>
</file>